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sldIdLst>
    <p:sldId id="256" r:id="rId5"/>
    <p:sldId id="257" r:id="rId6"/>
    <p:sldId id="258" r:id="rId7"/>
    <p:sldId id="259" r:id="rId8"/>
    <p:sldId id="260" r:id="rId9"/>
    <p:sldId id="261" r:id="rId10"/>
    <p:sldId id="262"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06E531-E1D5-45E8-B67A-F0DCC03950E8}" v="30" dt="2024-05-15T14:07:07.5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110" d="100"/>
          <a:sy n="110" d="100"/>
        </p:scale>
        <p:origin x="132" y="-26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8935C4-E5A5-49C4-9C6B-8BE11F5CA7B1}" type="datetimeFigureOut">
              <a:rPr lang="en-GB" smtClean="0"/>
              <a:t>15/05/2024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DAEA62-F50C-4F9E-89D4-3ECEEB17F054}" type="slidenum">
              <a:rPr lang="en-GB" smtClean="0"/>
              <a:t>‹#›</a:t>
            </a:fld>
            <a:endParaRPr lang="en-GB"/>
          </a:p>
        </p:txBody>
      </p:sp>
    </p:spTree>
    <p:extLst>
      <p:ext uri="{BB962C8B-B14F-4D97-AF65-F5344CB8AC3E}">
        <p14:creationId xmlns:p14="http://schemas.microsoft.com/office/powerpoint/2010/main" val="801734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3DAEA62-F50C-4F9E-89D4-3ECEEB17F054}" type="slidenum">
              <a:rPr lang="en-GB" smtClean="0"/>
              <a:t>1</a:t>
            </a:fld>
            <a:endParaRPr lang="en-GB"/>
          </a:p>
        </p:txBody>
      </p:sp>
    </p:spTree>
    <p:extLst>
      <p:ext uri="{BB962C8B-B14F-4D97-AF65-F5344CB8AC3E}">
        <p14:creationId xmlns:p14="http://schemas.microsoft.com/office/powerpoint/2010/main" val="1546849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5814E-9103-8E51-532B-CB0D8DE7DF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1057CA1-2ABC-17D3-DBE2-625293537B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B7775DB-DFE2-5B1F-F561-139C1168EA7F}"/>
              </a:ext>
            </a:extLst>
          </p:cNvPr>
          <p:cNvSpPr>
            <a:spLocks noGrp="1"/>
          </p:cNvSpPr>
          <p:nvPr>
            <p:ph type="dt" sz="half" idx="10"/>
          </p:nvPr>
        </p:nvSpPr>
        <p:spPr/>
        <p:txBody>
          <a:bodyPr/>
          <a:lstStyle/>
          <a:p>
            <a:fld id="{5C6AF324-C553-4C78-975F-065A82E4A539}" type="datetimeFigureOut">
              <a:rPr lang="en-GB" smtClean="0"/>
              <a:t>15/05/2024</a:t>
            </a:fld>
            <a:endParaRPr lang="en-GB"/>
          </a:p>
        </p:txBody>
      </p:sp>
      <p:sp>
        <p:nvSpPr>
          <p:cNvPr id="5" name="Footer Placeholder 4">
            <a:extLst>
              <a:ext uri="{FF2B5EF4-FFF2-40B4-BE49-F238E27FC236}">
                <a16:creationId xmlns:a16="http://schemas.microsoft.com/office/drawing/2014/main" id="{207E5014-C9B9-D552-2123-ED94ED346F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5381F62-3688-8E97-1B17-91C0EDF283E7}"/>
              </a:ext>
            </a:extLst>
          </p:cNvPr>
          <p:cNvSpPr>
            <a:spLocks noGrp="1"/>
          </p:cNvSpPr>
          <p:nvPr>
            <p:ph type="sldNum" sz="quarter" idx="12"/>
          </p:nvPr>
        </p:nvSpPr>
        <p:spPr/>
        <p:txBody>
          <a:bodyPr/>
          <a:lstStyle/>
          <a:p>
            <a:fld id="{DA78E09D-59A3-4769-AD99-21707A9AAA36}" type="slidenum">
              <a:rPr lang="en-GB" smtClean="0"/>
              <a:t>‹#›</a:t>
            </a:fld>
            <a:endParaRPr lang="en-GB"/>
          </a:p>
        </p:txBody>
      </p:sp>
    </p:spTree>
    <p:extLst>
      <p:ext uri="{BB962C8B-B14F-4D97-AF65-F5344CB8AC3E}">
        <p14:creationId xmlns:p14="http://schemas.microsoft.com/office/powerpoint/2010/main" val="1371326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5457-F106-146F-7834-1FFE942AAB7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A8E4EBC-F6E5-86FD-E9B1-B674CE6ADC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585B26-DE25-FAEF-8788-D0D0EE91288D}"/>
              </a:ext>
            </a:extLst>
          </p:cNvPr>
          <p:cNvSpPr>
            <a:spLocks noGrp="1"/>
          </p:cNvSpPr>
          <p:nvPr>
            <p:ph type="dt" sz="half" idx="10"/>
          </p:nvPr>
        </p:nvSpPr>
        <p:spPr/>
        <p:txBody>
          <a:bodyPr/>
          <a:lstStyle/>
          <a:p>
            <a:fld id="{5C6AF324-C553-4C78-975F-065A82E4A539}" type="datetimeFigureOut">
              <a:rPr lang="en-GB" smtClean="0"/>
              <a:t>15/05/2024</a:t>
            </a:fld>
            <a:endParaRPr lang="en-GB"/>
          </a:p>
        </p:txBody>
      </p:sp>
      <p:sp>
        <p:nvSpPr>
          <p:cNvPr id="5" name="Footer Placeholder 4">
            <a:extLst>
              <a:ext uri="{FF2B5EF4-FFF2-40B4-BE49-F238E27FC236}">
                <a16:creationId xmlns:a16="http://schemas.microsoft.com/office/drawing/2014/main" id="{281913B0-1C11-AC67-654D-9EF5DBD2FF2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8C7CE4-33C1-2C25-1651-006298BBDD83}"/>
              </a:ext>
            </a:extLst>
          </p:cNvPr>
          <p:cNvSpPr>
            <a:spLocks noGrp="1"/>
          </p:cNvSpPr>
          <p:nvPr>
            <p:ph type="sldNum" sz="quarter" idx="12"/>
          </p:nvPr>
        </p:nvSpPr>
        <p:spPr/>
        <p:txBody>
          <a:bodyPr/>
          <a:lstStyle/>
          <a:p>
            <a:fld id="{DA78E09D-59A3-4769-AD99-21707A9AAA36}" type="slidenum">
              <a:rPr lang="en-GB" smtClean="0"/>
              <a:t>‹#›</a:t>
            </a:fld>
            <a:endParaRPr lang="en-GB"/>
          </a:p>
        </p:txBody>
      </p:sp>
    </p:spTree>
    <p:extLst>
      <p:ext uri="{BB962C8B-B14F-4D97-AF65-F5344CB8AC3E}">
        <p14:creationId xmlns:p14="http://schemas.microsoft.com/office/powerpoint/2010/main" val="130232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3FA415-7023-A9B3-3AD4-693F7624BF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F9C91F5-B474-861C-E412-00F64D8403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63CA680-6DBC-3237-1DB4-5FEA61126C01}"/>
              </a:ext>
            </a:extLst>
          </p:cNvPr>
          <p:cNvSpPr>
            <a:spLocks noGrp="1"/>
          </p:cNvSpPr>
          <p:nvPr>
            <p:ph type="dt" sz="half" idx="10"/>
          </p:nvPr>
        </p:nvSpPr>
        <p:spPr/>
        <p:txBody>
          <a:bodyPr/>
          <a:lstStyle/>
          <a:p>
            <a:fld id="{5C6AF324-C553-4C78-975F-065A82E4A539}" type="datetimeFigureOut">
              <a:rPr lang="en-GB" smtClean="0"/>
              <a:t>15/05/2024</a:t>
            </a:fld>
            <a:endParaRPr lang="en-GB"/>
          </a:p>
        </p:txBody>
      </p:sp>
      <p:sp>
        <p:nvSpPr>
          <p:cNvPr id="5" name="Footer Placeholder 4">
            <a:extLst>
              <a:ext uri="{FF2B5EF4-FFF2-40B4-BE49-F238E27FC236}">
                <a16:creationId xmlns:a16="http://schemas.microsoft.com/office/drawing/2014/main" id="{7BE896BF-6B73-BB16-B04E-12334FB6A8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18C0795-E263-0444-8FBA-DE5F089B04B7}"/>
              </a:ext>
            </a:extLst>
          </p:cNvPr>
          <p:cNvSpPr>
            <a:spLocks noGrp="1"/>
          </p:cNvSpPr>
          <p:nvPr>
            <p:ph type="sldNum" sz="quarter" idx="12"/>
          </p:nvPr>
        </p:nvSpPr>
        <p:spPr/>
        <p:txBody>
          <a:bodyPr/>
          <a:lstStyle/>
          <a:p>
            <a:fld id="{DA78E09D-59A3-4769-AD99-21707A9AAA36}" type="slidenum">
              <a:rPr lang="en-GB" smtClean="0"/>
              <a:t>‹#›</a:t>
            </a:fld>
            <a:endParaRPr lang="en-GB"/>
          </a:p>
        </p:txBody>
      </p:sp>
    </p:spTree>
    <p:extLst>
      <p:ext uri="{BB962C8B-B14F-4D97-AF65-F5344CB8AC3E}">
        <p14:creationId xmlns:p14="http://schemas.microsoft.com/office/powerpoint/2010/main" val="896742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7EF-A671-D2F4-CED2-B75BB76B539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9D36D4D-97AB-D922-D9C0-2E3A639F52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4B96172-2847-677C-ED18-3133B72752CF}"/>
              </a:ext>
            </a:extLst>
          </p:cNvPr>
          <p:cNvSpPr>
            <a:spLocks noGrp="1"/>
          </p:cNvSpPr>
          <p:nvPr>
            <p:ph type="dt" sz="half" idx="10"/>
          </p:nvPr>
        </p:nvSpPr>
        <p:spPr/>
        <p:txBody>
          <a:bodyPr/>
          <a:lstStyle/>
          <a:p>
            <a:fld id="{5C6AF324-C553-4C78-975F-065A82E4A539}" type="datetimeFigureOut">
              <a:rPr lang="en-GB" smtClean="0"/>
              <a:t>15/05/2024</a:t>
            </a:fld>
            <a:endParaRPr lang="en-GB"/>
          </a:p>
        </p:txBody>
      </p:sp>
      <p:sp>
        <p:nvSpPr>
          <p:cNvPr id="5" name="Footer Placeholder 4">
            <a:extLst>
              <a:ext uri="{FF2B5EF4-FFF2-40B4-BE49-F238E27FC236}">
                <a16:creationId xmlns:a16="http://schemas.microsoft.com/office/drawing/2014/main" id="{D62AC872-D2AB-3E5E-380E-961B30543E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6C2967-24F3-1448-1446-926E77BC4DDC}"/>
              </a:ext>
            </a:extLst>
          </p:cNvPr>
          <p:cNvSpPr>
            <a:spLocks noGrp="1"/>
          </p:cNvSpPr>
          <p:nvPr>
            <p:ph type="sldNum" sz="quarter" idx="12"/>
          </p:nvPr>
        </p:nvSpPr>
        <p:spPr/>
        <p:txBody>
          <a:bodyPr/>
          <a:lstStyle/>
          <a:p>
            <a:fld id="{DA78E09D-59A3-4769-AD99-21707A9AAA36}" type="slidenum">
              <a:rPr lang="en-GB" smtClean="0"/>
              <a:t>‹#›</a:t>
            </a:fld>
            <a:endParaRPr lang="en-GB"/>
          </a:p>
        </p:txBody>
      </p:sp>
    </p:spTree>
    <p:extLst>
      <p:ext uri="{BB962C8B-B14F-4D97-AF65-F5344CB8AC3E}">
        <p14:creationId xmlns:p14="http://schemas.microsoft.com/office/powerpoint/2010/main" val="2234161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42DAC-CCBD-4A67-E347-90DA288DFF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65508CC-8835-6081-4ABC-73349E0FA67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6AFC9B-FB2C-A01E-4526-F1F7E5C2B5C5}"/>
              </a:ext>
            </a:extLst>
          </p:cNvPr>
          <p:cNvSpPr>
            <a:spLocks noGrp="1"/>
          </p:cNvSpPr>
          <p:nvPr>
            <p:ph type="dt" sz="half" idx="10"/>
          </p:nvPr>
        </p:nvSpPr>
        <p:spPr/>
        <p:txBody>
          <a:bodyPr/>
          <a:lstStyle/>
          <a:p>
            <a:fld id="{5C6AF324-C553-4C78-975F-065A82E4A539}" type="datetimeFigureOut">
              <a:rPr lang="en-GB" smtClean="0"/>
              <a:t>15/05/2024</a:t>
            </a:fld>
            <a:endParaRPr lang="en-GB"/>
          </a:p>
        </p:txBody>
      </p:sp>
      <p:sp>
        <p:nvSpPr>
          <p:cNvPr id="5" name="Footer Placeholder 4">
            <a:extLst>
              <a:ext uri="{FF2B5EF4-FFF2-40B4-BE49-F238E27FC236}">
                <a16:creationId xmlns:a16="http://schemas.microsoft.com/office/drawing/2014/main" id="{668A0698-90AA-AF6F-FDC3-E2EB916DC0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BCBEFE-40FC-7C12-2134-118B3A8832F1}"/>
              </a:ext>
            </a:extLst>
          </p:cNvPr>
          <p:cNvSpPr>
            <a:spLocks noGrp="1"/>
          </p:cNvSpPr>
          <p:nvPr>
            <p:ph type="sldNum" sz="quarter" idx="12"/>
          </p:nvPr>
        </p:nvSpPr>
        <p:spPr/>
        <p:txBody>
          <a:bodyPr/>
          <a:lstStyle/>
          <a:p>
            <a:fld id="{DA78E09D-59A3-4769-AD99-21707A9AAA36}" type="slidenum">
              <a:rPr lang="en-GB" smtClean="0"/>
              <a:t>‹#›</a:t>
            </a:fld>
            <a:endParaRPr lang="en-GB"/>
          </a:p>
        </p:txBody>
      </p:sp>
    </p:spTree>
    <p:extLst>
      <p:ext uri="{BB962C8B-B14F-4D97-AF65-F5344CB8AC3E}">
        <p14:creationId xmlns:p14="http://schemas.microsoft.com/office/powerpoint/2010/main" val="2576294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0A46E-9CF8-99C8-454A-D4CDDB9D104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5D5B35D-391B-28E9-8EF9-9C2E8AF626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DE783E7-F470-B78A-B6A4-072BCA2A68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0F5EBCC-2D4E-82C7-D762-574E22430F8B}"/>
              </a:ext>
            </a:extLst>
          </p:cNvPr>
          <p:cNvSpPr>
            <a:spLocks noGrp="1"/>
          </p:cNvSpPr>
          <p:nvPr>
            <p:ph type="dt" sz="half" idx="10"/>
          </p:nvPr>
        </p:nvSpPr>
        <p:spPr/>
        <p:txBody>
          <a:bodyPr/>
          <a:lstStyle/>
          <a:p>
            <a:fld id="{5C6AF324-C553-4C78-975F-065A82E4A539}" type="datetimeFigureOut">
              <a:rPr lang="en-GB" smtClean="0"/>
              <a:t>15/05/2024</a:t>
            </a:fld>
            <a:endParaRPr lang="en-GB"/>
          </a:p>
        </p:txBody>
      </p:sp>
      <p:sp>
        <p:nvSpPr>
          <p:cNvPr id="6" name="Footer Placeholder 5">
            <a:extLst>
              <a:ext uri="{FF2B5EF4-FFF2-40B4-BE49-F238E27FC236}">
                <a16:creationId xmlns:a16="http://schemas.microsoft.com/office/drawing/2014/main" id="{67F65C73-D575-DFD7-E556-F5C97E8048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6F79402-2D91-77DB-CEAD-C0EFF0ADD40E}"/>
              </a:ext>
            </a:extLst>
          </p:cNvPr>
          <p:cNvSpPr>
            <a:spLocks noGrp="1"/>
          </p:cNvSpPr>
          <p:nvPr>
            <p:ph type="sldNum" sz="quarter" idx="12"/>
          </p:nvPr>
        </p:nvSpPr>
        <p:spPr/>
        <p:txBody>
          <a:bodyPr/>
          <a:lstStyle/>
          <a:p>
            <a:fld id="{DA78E09D-59A3-4769-AD99-21707A9AAA36}" type="slidenum">
              <a:rPr lang="en-GB" smtClean="0"/>
              <a:t>‹#›</a:t>
            </a:fld>
            <a:endParaRPr lang="en-GB"/>
          </a:p>
        </p:txBody>
      </p:sp>
    </p:spTree>
    <p:extLst>
      <p:ext uri="{BB962C8B-B14F-4D97-AF65-F5344CB8AC3E}">
        <p14:creationId xmlns:p14="http://schemas.microsoft.com/office/powerpoint/2010/main" val="2356901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9B07D-8416-5A18-E56A-250F3F8A5E3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B22AC92-F12F-E425-DFE3-60B83BE4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0D191A-8B11-332A-D4D9-5842A7BBB4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96C4230-3D30-1680-7D9B-FD8BB9BC72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3AF63E-E3D6-A84A-9873-730C4BB021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B2E5D8D-6790-36BD-98AF-F557F56FDF6B}"/>
              </a:ext>
            </a:extLst>
          </p:cNvPr>
          <p:cNvSpPr>
            <a:spLocks noGrp="1"/>
          </p:cNvSpPr>
          <p:nvPr>
            <p:ph type="dt" sz="half" idx="10"/>
          </p:nvPr>
        </p:nvSpPr>
        <p:spPr/>
        <p:txBody>
          <a:bodyPr/>
          <a:lstStyle/>
          <a:p>
            <a:fld id="{5C6AF324-C553-4C78-975F-065A82E4A539}" type="datetimeFigureOut">
              <a:rPr lang="en-GB" smtClean="0"/>
              <a:t>15/05/2024</a:t>
            </a:fld>
            <a:endParaRPr lang="en-GB"/>
          </a:p>
        </p:txBody>
      </p:sp>
      <p:sp>
        <p:nvSpPr>
          <p:cNvPr id="8" name="Footer Placeholder 7">
            <a:extLst>
              <a:ext uri="{FF2B5EF4-FFF2-40B4-BE49-F238E27FC236}">
                <a16:creationId xmlns:a16="http://schemas.microsoft.com/office/drawing/2014/main" id="{8DEF3950-7E26-EA5C-DEFA-87DB9BAC9CD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B20AFBD-BFA0-1F82-5353-9FD9755EFDFE}"/>
              </a:ext>
            </a:extLst>
          </p:cNvPr>
          <p:cNvSpPr>
            <a:spLocks noGrp="1"/>
          </p:cNvSpPr>
          <p:nvPr>
            <p:ph type="sldNum" sz="quarter" idx="12"/>
          </p:nvPr>
        </p:nvSpPr>
        <p:spPr/>
        <p:txBody>
          <a:bodyPr/>
          <a:lstStyle/>
          <a:p>
            <a:fld id="{DA78E09D-59A3-4769-AD99-21707A9AAA36}" type="slidenum">
              <a:rPr lang="en-GB" smtClean="0"/>
              <a:t>‹#›</a:t>
            </a:fld>
            <a:endParaRPr lang="en-GB"/>
          </a:p>
        </p:txBody>
      </p:sp>
    </p:spTree>
    <p:extLst>
      <p:ext uri="{BB962C8B-B14F-4D97-AF65-F5344CB8AC3E}">
        <p14:creationId xmlns:p14="http://schemas.microsoft.com/office/powerpoint/2010/main" val="491374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5BC61-C48E-2184-5BF9-82E4D9B5458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406EA35-9966-2E1B-5CBD-96B15F230488}"/>
              </a:ext>
            </a:extLst>
          </p:cNvPr>
          <p:cNvSpPr>
            <a:spLocks noGrp="1"/>
          </p:cNvSpPr>
          <p:nvPr>
            <p:ph type="dt" sz="half" idx="10"/>
          </p:nvPr>
        </p:nvSpPr>
        <p:spPr/>
        <p:txBody>
          <a:bodyPr/>
          <a:lstStyle/>
          <a:p>
            <a:fld id="{5C6AF324-C553-4C78-975F-065A82E4A539}" type="datetimeFigureOut">
              <a:rPr lang="en-GB" smtClean="0"/>
              <a:t>15/05/2024</a:t>
            </a:fld>
            <a:endParaRPr lang="en-GB"/>
          </a:p>
        </p:txBody>
      </p:sp>
      <p:sp>
        <p:nvSpPr>
          <p:cNvPr id="4" name="Footer Placeholder 3">
            <a:extLst>
              <a:ext uri="{FF2B5EF4-FFF2-40B4-BE49-F238E27FC236}">
                <a16:creationId xmlns:a16="http://schemas.microsoft.com/office/drawing/2014/main" id="{D80CC2E8-82A4-3290-84C6-C298629C21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1E9A406-F909-52CE-F349-CFE7B7D63417}"/>
              </a:ext>
            </a:extLst>
          </p:cNvPr>
          <p:cNvSpPr>
            <a:spLocks noGrp="1"/>
          </p:cNvSpPr>
          <p:nvPr>
            <p:ph type="sldNum" sz="quarter" idx="12"/>
          </p:nvPr>
        </p:nvSpPr>
        <p:spPr/>
        <p:txBody>
          <a:bodyPr/>
          <a:lstStyle/>
          <a:p>
            <a:fld id="{DA78E09D-59A3-4769-AD99-21707A9AAA36}" type="slidenum">
              <a:rPr lang="en-GB" smtClean="0"/>
              <a:t>‹#›</a:t>
            </a:fld>
            <a:endParaRPr lang="en-GB"/>
          </a:p>
        </p:txBody>
      </p:sp>
    </p:spTree>
    <p:extLst>
      <p:ext uri="{BB962C8B-B14F-4D97-AF65-F5344CB8AC3E}">
        <p14:creationId xmlns:p14="http://schemas.microsoft.com/office/powerpoint/2010/main" val="190848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149AD4-8763-99DC-8032-76CC92800C24}"/>
              </a:ext>
            </a:extLst>
          </p:cNvPr>
          <p:cNvSpPr>
            <a:spLocks noGrp="1"/>
          </p:cNvSpPr>
          <p:nvPr>
            <p:ph type="dt" sz="half" idx="10"/>
          </p:nvPr>
        </p:nvSpPr>
        <p:spPr/>
        <p:txBody>
          <a:bodyPr/>
          <a:lstStyle/>
          <a:p>
            <a:fld id="{5C6AF324-C553-4C78-975F-065A82E4A539}" type="datetimeFigureOut">
              <a:rPr lang="en-GB" smtClean="0"/>
              <a:t>15/05/2024</a:t>
            </a:fld>
            <a:endParaRPr lang="en-GB"/>
          </a:p>
        </p:txBody>
      </p:sp>
      <p:sp>
        <p:nvSpPr>
          <p:cNvPr id="3" name="Footer Placeholder 2">
            <a:extLst>
              <a:ext uri="{FF2B5EF4-FFF2-40B4-BE49-F238E27FC236}">
                <a16:creationId xmlns:a16="http://schemas.microsoft.com/office/drawing/2014/main" id="{8D8CDE4E-41A3-8212-F04C-3B8FCC2F374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A17FE56-B710-FAE4-56A1-8F12C67DF442}"/>
              </a:ext>
            </a:extLst>
          </p:cNvPr>
          <p:cNvSpPr>
            <a:spLocks noGrp="1"/>
          </p:cNvSpPr>
          <p:nvPr>
            <p:ph type="sldNum" sz="quarter" idx="12"/>
          </p:nvPr>
        </p:nvSpPr>
        <p:spPr/>
        <p:txBody>
          <a:bodyPr/>
          <a:lstStyle/>
          <a:p>
            <a:fld id="{DA78E09D-59A3-4769-AD99-21707A9AAA36}" type="slidenum">
              <a:rPr lang="en-GB" smtClean="0"/>
              <a:t>‹#›</a:t>
            </a:fld>
            <a:endParaRPr lang="en-GB"/>
          </a:p>
        </p:txBody>
      </p:sp>
    </p:spTree>
    <p:extLst>
      <p:ext uri="{BB962C8B-B14F-4D97-AF65-F5344CB8AC3E}">
        <p14:creationId xmlns:p14="http://schemas.microsoft.com/office/powerpoint/2010/main" val="2986064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44CFE-152F-0FC0-3C37-2263170FBB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6A522FE-3323-7559-4BA4-55A5C753B4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A51F4D0-E7FF-56A1-F16A-62422ADBBB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71377-2A47-2E37-0A3D-7592A9C949D3}"/>
              </a:ext>
            </a:extLst>
          </p:cNvPr>
          <p:cNvSpPr>
            <a:spLocks noGrp="1"/>
          </p:cNvSpPr>
          <p:nvPr>
            <p:ph type="dt" sz="half" idx="10"/>
          </p:nvPr>
        </p:nvSpPr>
        <p:spPr/>
        <p:txBody>
          <a:bodyPr/>
          <a:lstStyle/>
          <a:p>
            <a:fld id="{5C6AF324-C553-4C78-975F-065A82E4A539}" type="datetimeFigureOut">
              <a:rPr lang="en-GB" smtClean="0"/>
              <a:t>15/05/2024</a:t>
            </a:fld>
            <a:endParaRPr lang="en-GB"/>
          </a:p>
        </p:txBody>
      </p:sp>
      <p:sp>
        <p:nvSpPr>
          <p:cNvPr id="6" name="Footer Placeholder 5">
            <a:extLst>
              <a:ext uri="{FF2B5EF4-FFF2-40B4-BE49-F238E27FC236}">
                <a16:creationId xmlns:a16="http://schemas.microsoft.com/office/drawing/2014/main" id="{AA7D9986-F4D0-8971-9A09-0EAE91BCB9D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AE3383A-6832-C26E-8FBC-B6570A1D3AB4}"/>
              </a:ext>
            </a:extLst>
          </p:cNvPr>
          <p:cNvSpPr>
            <a:spLocks noGrp="1"/>
          </p:cNvSpPr>
          <p:nvPr>
            <p:ph type="sldNum" sz="quarter" idx="12"/>
          </p:nvPr>
        </p:nvSpPr>
        <p:spPr/>
        <p:txBody>
          <a:bodyPr/>
          <a:lstStyle/>
          <a:p>
            <a:fld id="{DA78E09D-59A3-4769-AD99-21707A9AAA36}" type="slidenum">
              <a:rPr lang="en-GB" smtClean="0"/>
              <a:t>‹#›</a:t>
            </a:fld>
            <a:endParaRPr lang="en-GB"/>
          </a:p>
        </p:txBody>
      </p:sp>
    </p:spTree>
    <p:extLst>
      <p:ext uri="{BB962C8B-B14F-4D97-AF65-F5344CB8AC3E}">
        <p14:creationId xmlns:p14="http://schemas.microsoft.com/office/powerpoint/2010/main" val="2057408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602D-86E3-8C5B-C11C-601434B1D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8420356-0830-6DBB-91A6-27BAF84F4E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4E8ACD9-E396-E8F8-0FEF-A19DED402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01BF25-950C-B12D-C8BE-D388377C2498}"/>
              </a:ext>
            </a:extLst>
          </p:cNvPr>
          <p:cNvSpPr>
            <a:spLocks noGrp="1"/>
          </p:cNvSpPr>
          <p:nvPr>
            <p:ph type="dt" sz="half" idx="10"/>
          </p:nvPr>
        </p:nvSpPr>
        <p:spPr/>
        <p:txBody>
          <a:bodyPr/>
          <a:lstStyle/>
          <a:p>
            <a:fld id="{5C6AF324-C553-4C78-975F-065A82E4A539}" type="datetimeFigureOut">
              <a:rPr lang="en-GB" smtClean="0"/>
              <a:t>15/05/2024</a:t>
            </a:fld>
            <a:endParaRPr lang="en-GB"/>
          </a:p>
        </p:txBody>
      </p:sp>
      <p:sp>
        <p:nvSpPr>
          <p:cNvPr id="6" name="Footer Placeholder 5">
            <a:extLst>
              <a:ext uri="{FF2B5EF4-FFF2-40B4-BE49-F238E27FC236}">
                <a16:creationId xmlns:a16="http://schemas.microsoft.com/office/drawing/2014/main" id="{B8ABDAE8-AD71-5836-8815-EB1EA0D849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7492D0B-5B6D-15B9-0685-0EE39181F1EA}"/>
              </a:ext>
            </a:extLst>
          </p:cNvPr>
          <p:cNvSpPr>
            <a:spLocks noGrp="1"/>
          </p:cNvSpPr>
          <p:nvPr>
            <p:ph type="sldNum" sz="quarter" idx="12"/>
          </p:nvPr>
        </p:nvSpPr>
        <p:spPr/>
        <p:txBody>
          <a:bodyPr/>
          <a:lstStyle/>
          <a:p>
            <a:fld id="{DA78E09D-59A3-4769-AD99-21707A9AAA36}" type="slidenum">
              <a:rPr lang="en-GB" smtClean="0"/>
              <a:t>‹#›</a:t>
            </a:fld>
            <a:endParaRPr lang="en-GB"/>
          </a:p>
        </p:txBody>
      </p:sp>
    </p:spTree>
    <p:extLst>
      <p:ext uri="{BB962C8B-B14F-4D97-AF65-F5344CB8AC3E}">
        <p14:creationId xmlns:p14="http://schemas.microsoft.com/office/powerpoint/2010/main" val="60175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9C4F7D-01CC-75CA-44A7-4D45F0AAA8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0D13C13-165D-3561-2625-D160E71607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772370-E477-9FF8-B71C-863EB9EF5C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C6AF324-C553-4C78-975F-065A82E4A539}" type="datetimeFigureOut">
              <a:rPr lang="en-GB" smtClean="0"/>
              <a:t>15/05/2024</a:t>
            </a:fld>
            <a:endParaRPr lang="en-GB"/>
          </a:p>
        </p:txBody>
      </p:sp>
      <p:sp>
        <p:nvSpPr>
          <p:cNvPr id="5" name="Footer Placeholder 4">
            <a:extLst>
              <a:ext uri="{FF2B5EF4-FFF2-40B4-BE49-F238E27FC236}">
                <a16:creationId xmlns:a16="http://schemas.microsoft.com/office/drawing/2014/main" id="{1F4D7DCB-BD9D-2208-8241-7B639609A2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321506D-23D7-3BF3-3CC9-C33D6BAC8C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A78E09D-59A3-4769-AD99-21707A9AAA36}" type="slidenum">
              <a:rPr lang="en-GB" smtClean="0"/>
              <a:t>‹#›</a:t>
            </a:fld>
            <a:endParaRPr lang="en-GB"/>
          </a:p>
        </p:txBody>
      </p:sp>
    </p:spTree>
    <p:extLst>
      <p:ext uri="{BB962C8B-B14F-4D97-AF65-F5344CB8AC3E}">
        <p14:creationId xmlns:p14="http://schemas.microsoft.com/office/powerpoint/2010/main" val="3835752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17/06/relationships/model3d" Target="../media/model3d2.glb"/></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1.xml"/><Relationship Id="rId6" Type="http://schemas.microsoft.com/office/2017/06/relationships/model3d" Target="../media/model3d3.glb"/><Relationship Id="rId5" Type="http://schemas.openxmlformats.org/officeDocument/2006/relationships/image" Target="../media/image4.png"/><Relationship Id="rId4" Type="http://schemas.microsoft.com/office/2017/06/relationships/model3d" Target="../media/model3d2.glb"/></Relationships>
</file>

<file path=ppt/slides/_rels/slide4.xml.rels><?xml version="1.0" encoding="UTF-8" standalone="yes"?>
<Relationships xmlns="http://schemas.openxmlformats.org/package/2006/relationships"><Relationship Id="rId8" Type="http://schemas.microsoft.com/office/2017/06/relationships/model3d" Target="../media/model3d5.glb"/><Relationship Id="rId3" Type="http://schemas.openxmlformats.org/officeDocument/2006/relationships/image" Target="../media/image4.png"/><Relationship Id="rId7" Type="http://schemas.openxmlformats.org/officeDocument/2006/relationships/image" Target="../media/image7.png"/><Relationship Id="rId2" Type="http://schemas.microsoft.com/office/2017/06/relationships/model3d" Target="../media/model3d2.glb"/><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6.png"/><Relationship Id="rId4" Type="http://schemas.microsoft.com/office/2017/06/relationships/model3d" Target="../media/model3d3.glb"/><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microsoft.com/office/2017/06/relationships/model3d" Target="../media/model3d3.glb"/><Relationship Id="rId1" Type="http://schemas.openxmlformats.org/officeDocument/2006/relationships/slideLayout" Target="../slideLayouts/slideLayout1.xml"/><Relationship Id="rId6" Type="http://schemas.microsoft.com/office/2017/06/relationships/model3d" Target="../media/model3d5.glb"/><Relationship Id="rId5" Type="http://schemas.openxmlformats.org/officeDocument/2006/relationships/image" Target="../media/image10.png"/><Relationship Id="rId4" Type="http://schemas.microsoft.com/office/2017/06/relationships/model3d" Target="../media/model3d4.glb"/></Relationships>
</file>

<file path=ppt/slides/_rels/slide6.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9.png"/><Relationship Id="rId7" Type="http://schemas.openxmlformats.org/officeDocument/2006/relationships/image" Target="../media/image13.png"/><Relationship Id="rId2" Type="http://schemas.microsoft.com/office/2017/06/relationships/model3d" Target="../media/model3d3.glb"/><Relationship Id="rId1" Type="http://schemas.openxmlformats.org/officeDocument/2006/relationships/slideLayout" Target="../slideLayouts/slideLayout1.xml"/><Relationship Id="rId6" Type="http://schemas.microsoft.com/office/2017/06/relationships/model3d" Target="../media/model3d5.glb"/><Relationship Id="rId5" Type="http://schemas.openxmlformats.org/officeDocument/2006/relationships/image" Target="../media/image12.png"/><Relationship Id="rId4" Type="http://schemas.microsoft.com/office/2017/06/relationships/model3d" Target="../media/model3d4.glb"/><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9.png"/><Relationship Id="rId7" Type="http://schemas.openxmlformats.org/officeDocument/2006/relationships/image" Target="../media/image13.png"/><Relationship Id="rId2" Type="http://schemas.microsoft.com/office/2017/06/relationships/model3d" Target="../media/model3d3.glb"/><Relationship Id="rId1" Type="http://schemas.openxmlformats.org/officeDocument/2006/relationships/slideLayout" Target="../slideLayouts/slideLayout1.xml"/><Relationship Id="rId6" Type="http://schemas.microsoft.com/office/2017/06/relationships/model3d" Target="../media/model3d5.glb"/><Relationship Id="rId5" Type="http://schemas.openxmlformats.org/officeDocument/2006/relationships/image" Target="../media/image12.png"/><Relationship Id="rId4" Type="http://schemas.microsoft.com/office/2017/06/relationships/model3d" Target="../media/model3d4.glb"/><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00A7CD6-9087-DFE7-BDCC-633E495899F9}"/>
              </a:ext>
            </a:extLst>
          </p:cNvPr>
          <p:cNvSpPr/>
          <p:nvPr/>
        </p:nvSpPr>
        <p:spPr>
          <a:xfrm>
            <a:off x="0" y="0"/>
            <a:ext cx="3962400" cy="6858000"/>
          </a:xfrm>
          <a:custGeom>
            <a:avLst/>
            <a:gdLst>
              <a:gd name="connsiteX0" fmla="*/ 0 w 3962400"/>
              <a:gd name="connsiteY0" fmla="*/ 0 h 6858000"/>
              <a:gd name="connsiteX1" fmla="*/ 3962400 w 3962400"/>
              <a:gd name="connsiteY1" fmla="*/ 0 h 6858000"/>
              <a:gd name="connsiteX2" fmla="*/ 3962400 w 3962400"/>
              <a:gd name="connsiteY2" fmla="*/ 6858000 h 6858000"/>
              <a:gd name="connsiteX3" fmla="*/ 0 w 3962400"/>
              <a:gd name="connsiteY3" fmla="*/ 6858000 h 6858000"/>
              <a:gd name="connsiteX4" fmla="*/ 0 w 39624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00" h="6858000" fill="none" extrusionOk="0">
                <a:moveTo>
                  <a:pt x="0" y="0"/>
                </a:moveTo>
                <a:cubicBezTo>
                  <a:pt x="1591419" y="41370"/>
                  <a:pt x="2756731" y="-111707"/>
                  <a:pt x="3962400" y="0"/>
                </a:cubicBezTo>
                <a:cubicBezTo>
                  <a:pt x="4069962" y="1360530"/>
                  <a:pt x="3816516" y="4078897"/>
                  <a:pt x="3962400" y="6858000"/>
                </a:cubicBezTo>
                <a:cubicBezTo>
                  <a:pt x="3325452" y="6721414"/>
                  <a:pt x="1559109" y="6904818"/>
                  <a:pt x="0" y="6858000"/>
                </a:cubicBezTo>
                <a:cubicBezTo>
                  <a:pt x="128598" y="4451425"/>
                  <a:pt x="-57668" y="2290719"/>
                  <a:pt x="0" y="0"/>
                </a:cubicBezTo>
                <a:close/>
              </a:path>
              <a:path w="3962400" h="6858000" stroke="0" extrusionOk="0">
                <a:moveTo>
                  <a:pt x="0" y="0"/>
                </a:moveTo>
                <a:cubicBezTo>
                  <a:pt x="508386" y="-148807"/>
                  <a:pt x="2916817" y="-50780"/>
                  <a:pt x="3962400" y="0"/>
                </a:cubicBezTo>
                <a:cubicBezTo>
                  <a:pt x="4028981" y="748610"/>
                  <a:pt x="3876747" y="4230141"/>
                  <a:pt x="3962400" y="6858000"/>
                </a:cubicBezTo>
                <a:cubicBezTo>
                  <a:pt x="3337289" y="6816807"/>
                  <a:pt x="1971103" y="7026067"/>
                  <a:pt x="0" y="6858000"/>
                </a:cubicBezTo>
                <a:cubicBezTo>
                  <a:pt x="47716" y="5072017"/>
                  <a:pt x="-136537" y="2661294"/>
                  <a:pt x="0" y="0"/>
                </a:cubicBezTo>
                <a:close/>
              </a:path>
            </a:pathLst>
          </a:custGeom>
          <a:solidFill>
            <a:schemeClr val="tx2">
              <a:lumMod val="10000"/>
              <a:lumOff val="90000"/>
            </a:schemeClr>
          </a:solidFill>
          <a:ln>
            <a:solidFill>
              <a:schemeClr val="bg2">
                <a:lumMod val="90000"/>
              </a:schemeClr>
            </a:solidFill>
            <a:extLst>
              <a:ext uri="{C807C97D-BFC1-408E-A445-0C87EB9F89A2}">
                <ask:lineSketchStyleProps xmlns:ask="http://schemas.microsoft.com/office/drawing/2018/sketchyshapes" sd="4131387020">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116B9D8E-94C7-4544-CD7E-E539FFF823E2}"/>
                  </a:ext>
                </a:extLst>
              </p:cNvPr>
              <p:cNvGraphicFramePr>
                <a:graphicFrameLocks noChangeAspect="1"/>
              </p:cNvGraphicFramePr>
              <p:nvPr>
                <p:extLst>
                  <p:ext uri="{D42A27DB-BD31-4B8C-83A1-F6EECF244321}">
                    <p14:modId xmlns:p14="http://schemas.microsoft.com/office/powerpoint/2010/main" val="2644115461"/>
                  </p:ext>
                </p:extLst>
              </p:nvPr>
            </p:nvGraphicFramePr>
            <p:xfrm>
              <a:off x="4312123" y="866634"/>
              <a:ext cx="7625878" cy="4869003"/>
            </p:xfrm>
            <a:graphic>
              <a:graphicData uri="http://schemas.microsoft.com/office/drawing/2017/model3d">
                <am3d:model3d r:embed="rId3">
                  <am3d:spPr>
                    <a:xfrm>
                      <a:off x="0" y="0"/>
                      <a:ext cx="7625878" cy="4869003"/>
                    </a:xfrm>
                    <a:prstGeom prst="rect">
                      <a:avLst/>
                    </a:prstGeom>
                  </am3d:spPr>
                  <am3d:camera>
                    <am3d:pos x="0" y="0" z="65090964"/>
                    <am3d:up dx="0" dy="36000000" dz="0"/>
                    <am3d:lookAt x="0" y="0" z="0"/>
                    <am3d:perspective fov="2700000"/>
                  </am3d:camera>
                  <am3d:trans>
                    <am3d:meterPerModelUnit n="9074" d="1000000"/>
                    <am3d:preTrans dx="165435" dy="1890099" dz="-1432085"/>
                    <am3d:scale>
                      <am3d:sx n="1000000" d="1000000"/>
                      <am3d:sy n="1000000" d="1000000"/>
                      <am3d:sz n="1000000" d="1000000"/>
                    </am3d:scale>
                    <am3d:rot/>
                    <am3d:postTrans dx="0" dy="0" dz="0"/>
                  </am3d:trans>
                  <am3d:raster rName="Office3DRenderer" rVer="16.0.8326">
                    <am3d:blip r:embed="rId4"/>
                  </am3d:raster>
                  <am3d:objViewport viewportSz="122058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116B9D8E-94C7-4544-CD7E-E539FFF823E2}"/>
                  </a:ext>
                </a:extLst>
              </p:cNvPr>
              <p:cNvPicPr>
                <a:picLocks noGrp="1" noRot="1" noChangeAspect="1" noMove="1" noResize="1" noEditPoints="1" noAdjustHandles="1" noChangeArrowheads="1" noChangeShapeType="1" noCrop="1"/>
              </p:cNvPicPr>
              <p:nvPr/>
            </p:nvPicPr>
            <p:blipFill>
              <a:blip r:embed="rId4"/>
              <a:stretch>
                <a:fillRect/>
              </a:stretch>
            </p:blipFill>
            <p:spPr>
              <a:xfrm>
                <a:off x="4312123" y="866634"/>
                <a:ext cx="7625878" cy="4869003"/>
              </a:xfrm>
              <a:prstGeom prst="rect">
                <a:avLst/>
              </a:prstGeom>
            </p:spPr>
          </p:pic>
        </mc:Fallback>
      </mc:AlternateContent>
      <p:sp>
        <p:nvSpPr>
          <p:cNvPr id="2" name="Title 1">
            <a:extLst>
              <a:ext uri="{FF2B5EF4-FFF2-40B4-BE49-F238E27FC236}">
                <a16:creationId xmlns:a16="http://schemas.microsoft.com/office/drawing/2014/main" id="{F439113C-231A-24F3-4F5D-D6AF6AD53665}"/>
              </a:ext>
            </a:extLst>
          </p:cNvPr>
          <p:cNvSpPr>
            <a:spLocks noGrp="1"/>
          </p:cNvSpPr>
          <p:nvPr>
            <p:ph type="ctrTitle"/>
          </p:nvPr>
        </p:nvSpPr>
        <p:spPr>
          <a:xfrm>
            <a:off x="-118535" y="2472267"/>
            <a:ext cx="4199467" cy="1169599"/>
          </a:xfrm>
        </p:spPr>
        <p:txBody>
          <a:bodyPr>
            <a:normAutofit fontScale="90000"/>
          </a:bodyPr>
          <a:lstStyle/>
          <a:p>
            <a:r>
              <a:rPr lang="en-GB" sz="8000" b="1" dirty="0">
                <a:effectLst>
                  <a:outerShdw blurRad="50800" dist="50800" dir="5400000" algn="ctr" rotWithShape="0">
                    <a:srgbClr val="000000"/>
                  </a:outerShdw>
                </a:effectLst>
                <a:latin typeface="+mn-lt"/>
              </a:rPr>
              <a:t>ARTEx</a:t>
            </a:r>
            <a:r>
              <a:rPr lang="en-GB" sz="8000" dirty="0">
                <a:effectLst>
                  <a:outerShdw blurRad="50800" dist="50800" dir="5400000" algn="ctr" rotWithShape="0">
                    <a:srgbClr val="000000"/>
                  </a:outerShdw>
                </a:effectLst>
              </a:rPr>
              <a:t> </a:t>
            </a:r>
          </a:p>
        </p:txBody>
      </p:sp>
      <p:sp>
        <p:nvSpPr>
          <p:cNvPr id="3" name="Subtitle 2">
            <a:extLst>
              <a:ext uri="{FF2B5EF4-FFF2-40B4-BE49-F238E27FC236}">
                <a16:creationId xmlns:a16="http://schemas.microsoft.com/office/drawing/2014/main" id="{CC8A7ECB-05BB-AC07-2165-F41B5D5D9EEF}"/>
              </a:ext>
            </a:extLst>
          </p:cNvPr>
          <p:cNvSpPr>
            <a:spLocks noGrp="1"/>
          </p:cNvSpPr>
          <p:nvPr>
            <p:ph type="subTitle" idx="1"/>
          </p:nvPr>
        </p:nvSpPr>
        <p:spPr>
          <a:xfrm>
            <a:off x="393698" y="3641866"/>
            <a:ext cx="3175000" cy="574409"/>
          </a:xfrm>
        </p:spPr>
        <p:txBody>
          <a:bodyPr>
            <a:normAutofit/>
          </a:bodyPr>
          <a:lstStyle/>
          <a:p>
            <a:pPr algn="r"/>
            <a:r>
              <a:rPr lang="en-GB" sz="1600" dirty="0">
                <a:latin typeface="18thCentury" pitchFamily="2" charset="0"/>
                <a:ea typeface="Calibri" panose="020F0502020204030204" pitchFamily="34" charset="0"/>
                <a:cs typeface="Times New Roman" panose="02020603050405020304" pitchFamily="18" charset="0"/>
              </a:rPr>
              <a:t>All-terrain Robotic Transportation and Exploration System </a:t>
            </a:r>
            <a:endParaRPr lang="en-GB" sz="2000" dirty="0">
              <a:latin typeface="18thCentury" pitchFamily="2" charset="0"/>
            </a:endParaRPr>
          </a:p>
        </p:txBody>
      </p:sp>
      <p:sp>
        <p:nvSpPr>
          <p:cNvPr id="6" name="Subtitle 2">
            <a:extLst>
              <a:ext uri="{FF2B5EF4-FFF2-40B4-BE49-F238E27FC236}">
                <a16:creationId xmlns:a16="http://schemas.microsoft.com/office/drawing/2014/main" id="{CD0FAEB5-F6F5-4232-B75B-2572AFA91438}"/>
              </a:ext>
            </a:extLst>
          </p:cNvPr>
          <p:cNvSpPr txBox="1">
            <a:spLocks/>
          </p:cNvSpPr>
          <p:nvPr/>
        </p:nvSpPr>
        <p:spPr>
          <a:xfrm>
            <a:off x="787400" y="6561667"/>
            <a:ext cx="3175000" cy="296333"/>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GB" sz="1800" dirty="0">
                <a:latin typeface="18thCentury" pitchFamily="2" charset="0"/>
              </a:rPr>
              <a:t>By Samuel Akintomide</a:t>
            </a:r>
          </a:p>
        </p:txBody>
      </p:sp>
    </p:spTree>
    <p:extLst>
      <p:ext uri="{BB962C8B-B14F-4D97-AF65-F5344CB8AC3E}">
        <p14:creationId xmlns:p14="http://schemas.microsoft.com/office/powerpoint/2010/main" val="2294173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285E1C-C5AE-07E3-79BD-B79B8CBBCF9A}"/>
              </a:ext>
            </a:extLst>
          </p:cNvPr>
          <p:cNvSpPr/>
          <p:nvPr/>
        </p:nvSpPr>
        <p:spPr>
          <a:xfrm>
            <a:off x="7170820" y="0"/>
            <a:ext cx="5021180" cy="685800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ARTEx is an </a:t>
            </a:r>
            <a:r>
              <a:rPr lang="en-GB" sz="1800" dirty="0">
                <a:effectLst/>
                <a:ea typeface="Calibri" panose="020F0502020204030204" pitchFamily="34" charset="0"/>
                <a:cs typeface="Times New Roman" panose="02020603050405020304" pitchFamily="18" charset="0"/>
              </a:rPr>
              <a:t>All-terrain Robotic Transportation and Exploration System.</a:t>
            </a:r>
          </a:p>
          <a:p>
            <a:endParaRPr lang="en-GB" dirty="0">
              <a:ea typeface="Calibri" panose="020F0502020204030204" pitchFamily="34" charset="0"/>
              <a:cs typeface="Times New Roman" panose="02020603050405020304" pitchFamily="18" charset="0"/>
            </a:endParaRPr>
          </a:p>
          <a:p>
            <a:endParaRPr lang="en-GB" sz="1800" dirty="0">
              <a:effectLst/>
              <a:ea typeface="Calibri" panose="020F0502020204030204" pitchFamily="34" charset="0"/>
              <a:cs typeface="Times New Roman" panose="02020603050405020304" pitchFamily="18" charset="0"/>
            </a:endParaRPr>
          </a:p>
          <a:p>
            <a:endParaRPr lang="en-GB" dirty="0">
              <a:ea typeface="Calibri" panose="020F0502020204030204" pitchFamily="34" charset="0"/>
              <a:cs typeface="Times New Roman" panose="02020603050405020304" pitchFamily="18" charset="0"/>
            </a:endParaRPr>
          </a:p>
          <a:p>
            <a:endParaRPr lang="en-GB" sz="1800" dirty="0">
              <a:effectLst/>
              <a:ea typeface="Calibri" panose="020F0502020204030204" pitchFamily="34" charset="0"/>
              <a:cs typeface="Times New Roman" panose="02020603050405020304" pitchFamily="18" charset="0"/>
            </a:endParaRPr>
          </a:p>
          <a:p>
            <a:r>
              <a:rPr lang="en-GB" sz="1800" dirty="0">
                <a:effectLst/>
                <a:ea typeface="Calibri" panose="020F0502020204030204" pitchFamily="34" charset="0"/>
                <a:cs typeface="Times New Roman" panose="02020603050405020304" pitchFamily="18" charset="0"/>
              </a:rPr>
              <a:t> </a:t>
            </a:r>
          </a:p>
          <a:p>
            <a:endParaRPr lang="en-GB" dirty="0">
              <a:ea typeface="Calibri" panose="020F0502020204030204" pitchFamily="34" charset="0"/>
              <a:cs typeface="Times New Roman" panose="02020603050405020304" pitchFamily="18" charset="0"/>
            </a:endParaRPr>
          </a:p>
          <a:p>
            <a:endParaRPr lang="en-GB" dirty="0">
              <a:ea typeface="Calibri" panose="020F0502020204030204" pitchFamily="34" charset="0"/>
              <a:cs typeface="Times New Roman" panose="02020603050405020304" pitchFamily="18" charset="0"/>
            </a:endParaRPr>
          </a:p>
          <a:p>
            <a:r>
              <a:rPr lang="en-GB" dirty="0">
                <a:ea typeface="Calibri" panose="020F0502020204030204" pitchFamily="34" charset="0"/>
                <a:cs typeface="Times New Roman" panose="02020603050405020304" pitchFamily="18" charset="0"/>
              </a:rPr>
              <a:t> </a:t>
            </a:r>
          </a:p>
          <a:p>
            <a:r>
              <a:rPr lang="en-GB" dirty="0">
                <a:ea typeface="Calibri" panose="020F0502020204030204" pitchFamily="34" charset="0"/>
                <a:cs typeface="Times New Roman" panose="02020603050405020304" pitchFamily="18" charset="0"/>
              </a:rPr>
              <a:t>This vehicle has the ability of flight and use on ground. </a:t>
            </a:r>
          </a:p>
          <a:p>
            <a:endParaRPr lang="en-GB" dirty="0">
              <a:ea typeface="Calibri" panose="020F0502020204030204" pitchFamily="34" charset="0"/>
              <a:cs typeface="Times New Roman" panose="02020603050405020304" pitchFamily="18" charset="0"/>
            </a:endParaRPr>
          </a:p>
          <a:p>
            <a:r>
              <a:rPr lang="en-GB" dirty="0">
                <a:ea typeface="Calibri" panose="020F0502020204030204" pitchFamily="34" charset="0"/>
                <a:cs typeface="Times New Roman" panose="02020603050405020304" pitchFamily="18" charset="0"/>
              </a:rPr>
              <a:t>The primary objective of this Robot is to transport medical supplies from A – B in both developed and undeveloped countries. Secondary objectives is for the drone to be used in exploration or testing facilities as the name suggests, so that it can read data in the air and even carry out surveillance. </a:t>
            </a:r>
          </a:p>
          <a:p>
            <a:r>
              <a:rPr lang="en-GB" dirty="0">
                <a:ea typeface="Calibri" panose="020F0502020204030204" pitchFamily="34" charset="0"/>
                <a:cs typeface="Times New Roman" panose="02020603050405020304" pitchFamily="18" charset="0"/>
              </a:rPr>
              <a:t> </a:t>
            </a:r>
          </a:p>
        </p:txBody>
      </p:sp>
      <p:sp>
        <p:nvSpPr>
          <p:cNvPr id="5" name="Rectangle 4">
            <a:extLst>
              <a:ext uri="{FF2B5EF4-FFF2-40B4-BE49-F238E27FC236}">
                <a16:creationId xmlns:a16="http://schemas.microsoft.com/office/drawing/2014/main" id="{700A7CD6-9087-DFE7-BDCC-633E495899F9}"/>
              </a:ext>
            </a:extLst>
          </p:cNvPr>
          <p:cNvSpPr/>
          <p:nvPr/>
        </p:nvSpPr>
        <p:spPr>
          <a:xfrm>
            <a:off x="-4078703" y="0"/>
            <a:ext cx="3962400" cy="6858000"/>
          </a:xfrm>
          <a:prstGeom prst="rect">
            <a:avLst/>
          </a:prstGeom>
          <a:solidFill>
            <a:schemeClr val="tx2">
              <a:lumMod val="10000"/>
              <a:lumOff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116B9D8E-94C7-4544-CD7E-E539FFF823E2}"/>
                  </a:ext>
                </a:extLst>
              </p:cNvPr>
              <p:cNvGraphicFramePr>
                <a:graphicFrameLocks noChangeAspect="1"/>
              </p:cNvGraphicFramePr>
              <p:nvPr>
                <p:extLst>
                  <p:ext uri="{D42A27DB-BD31-4B8C-83A1-F6EECF244321}">
                    <p14:modId xmlns:p14="http://schemas.microsoft.com/office/powerpoint/2010/main" val="951022887"/>
                  </p:ext>
                </p:extLst>
              </p:nvPr>
            </p:nvGraphicFramePr>
            <p:xfrm>
              <a:off x="-641780" y="-385607"/>
              <a:ext cx="9501903" cy="7254959"/>
            </p:xfrm>
            <a:graphic>
              <a:graphicData uri="http://schemas.microsoft.com/office/drawing/2017/model3d">
                <am3d:model3d r:embed="rId2">
                  <am3d:spPr>
                    <a:xfrm>
                      <a:off x="0" y="0"/>
                      <a:ext cx="9501903" cy="7254959"/>
                    </a:xfrm>
                    <a:prstGeom prst="rect">
                      <a:avLst/>
                    </a:prstGeom>
                  </am3d:spPr>
                  <am3d:camera>
                    <am3d:pos x="0" y="0" z="65090964"/>
                    <am3d:up dx="0" dy="36000000" dz="0"/>
                    <am3d:lookAt x="0" y="0" z="0"/>
                    <am3d:perspective fov="2700000"/>
                  </am3d:camera>
                  <am3d:trans>
                    <am3d:meterPerModelUnit n="9074" d="1000000"/>
                    <am3d:preTrans dx="165435" dy="1890099" dz="-1432085"/>
                    <am3d:scale>
                      <am3d:sx n="1000000" d="1000000"/>
                      <am3d:sy n="1000000" d="1000000"/>
                      <am3d:sz n="1000000" d="1000000"/>
                    </am3d:scale>
                    <am3d:rot ax="8700000" ay="-1800000" az="-9600000"/>
                    <am3d:postTrans dx="0" dy="0" dz="0"/>
                  </am3d:trans>
                  <am3d:raster rName="Office3DRenderer" rVer="16.0.8326">
                    <am3d:blip r:embed="rId3"/>
                  </am3d:raster>
                  <am3d:objViewport viewportSz="122058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116B9D8E-94C7-4544-CD7E-E539FFF823E2}"/>
                  </a:ext>
                </a:extLst>
              </p:cNvPr>
              <p:cNvPicPr>
                <a:picLocks noGrp="1" noRot="1" noChangeAspect="1" noMove="1" noResize="1" noEditPoints="1" noAdjustHandles="1" noChangeArrowheads="1" noChangeShapeType="1" noCrop="1"/>
              </p:cNvPicPr>
              <p:nvPr/>
            </p:nvPicPr>
            <p:blipFill>
              <a:blip r:embed="rId3"/>
              <a:stretch>
                <a:fillRect/>
              </a:stretch>
            </p:blipFill>
            <p:spPr>
              <a:xfrm>
                <a:off x="-641780" y="-385607"/>
                <a:ext cx="9501903" cy="725495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F19FBDB0-7C7A-4965-09B2-3A3CA3388439}"/>
                  </a:ext>
                </a:extLst>
              </p:cNvPr>
              <p:cNvGraphicFramePr>
                <a:graphicFrameLocks noChangeAspect="1"/>
              </p:cNvGraphicFramePr>
              <p:nvPr>
                <p:extLst>
                  <p:ext uri="{D42A27DB-BD31-4B8C-83A1-F6EECF244321}">
                    <p14:modId xmlns:p14="http://schemas.microsoft.com/office/powerpoint/2010/main" val="409506015"/>
                  </p:ext>
                </p:extLst>
              </p:nvPr>
            </p:nvGraphicFramePr>
            <p:xfrm>
              <a:off x="2554938" y="-5191620"/>
              <a:ext cx="7082123" cy="5191620"/>
            </p:xfrm>
            <a:graphic>
              <a:graphicData uri="http://schemas.microsoft.com/office/drawing/2017/model3d">
                <am3d:model3d r:embed="rId4">
                  <am3d:spPr>
                    <a:xfrm>
                      <a:off x="0" y="0"/>
                      <a:ext cx="7082123" cy="5191620"/>
                    </a:xfrm>
                    <a:prstGeom prst="rect">
                      <a:avLst/>
                    </a:prstGeom>
                  </am3d:spPr>
                  <am3d:camera>
                    <am3d:pos x="0" y="0" z="58689093"/>
                    <am3d:up dx="0" dy="36000000" dz="0"/>
                    <am3d:lookAt x="0" y="0" z="0"/>
                    <am3d:perspective fov="2700000"/>
                  </am3d:camera>
                  <am3d:trans>
                    <am3d:meterPerModelUnit n="9074" d="1000000"/>
                    <am3d:preTrans dx="165435" dy="114341" dz="-2296342"/>
                    <am3d:scale>
                      <am3d:sx n="1000000" d="1000000"/>
                      <am3d:sy n="1000000" d="1000000"/>
                      <am3d:sz n="1000000" d="1000000"/>
                    </am3d:scale>
                    <am3d:rot ax="8700000" ay="-1800000" az="-9600000"/>
                    <am3d:postTrans dx="0" dy="0" dz="0"/>
                  </am3d:trans>
                  <am3d:raster rName="Office3DRenderer" rVer="16.0.8326">
                    <am3d:blip r:embed="rId5"/>
                  </am3d:raster>
                  <am3d:objViewport viewportSz="80419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F19FBDB0-7C7A-4965-09B2-3A3CA3388439}"/>
                  </a:ext>
                </a:extLst>
              </p:cNvPr>
              <p:cNvPicPr>
                <a:picLocks noGrp="1" noRot="1" noChangeAspect="1" noMove="1" noResize="1" noEditPoints="1" noAdjustHandles="1" noChangeArrowheads="1" noChangeShapeType="1" noCrop="1"/>
              </p:cNvPicPr>
              <p:nvPr/>
            </p:nvPicPr>
            <p:blipFill>
              <a:blip r:embed="rId5"/>
              <a:stretch>
                <a:fillRect/>
              </a:stretch>
            </p:blipFill>
            <p:spPr>
              <a:xfrm>
                <a:off x="2554938" y="-5191620"/>
                <a:ext cx="7082123" cy="5191620"/>
              </a:xfrm>
              <a:prstGeom prst="rect">
                <a:avLst/>
              </a:prstGeom>
            </p:spPr>
          </p:pic>
        </mc:Fallback>
      </mc:AlternateContent>
      <p:sp>
        <p:nvSpPr>
          <p:cNvPr id="10" name="Subtitle 2">
            <a:extLst>
              <a:ext uri="{FF2B5EF4-FFF2-40B4-BE49-F238E27FC236}">
                <a16:creationId xmlns:a16="http://schemas.microsoft.com/office/drawing/2014/main" id="{17BCE960-6860-CA7E-DCF4-E9685A660392}"/>
              </a:ext>
            </a:extLst>
          </p:cNvPr>
          <p:cNvSpPr txBox="1">
            <a:spLocks/>
          </p:cNvSpPr>
          <p:nvPr/>
        </p:nvSpPr>
        <p:spPr>
          <a:xfrm>
            <a:off x="-3291303" y="6578695"/>
            <a:ext cx="3175000" cy="296333"/>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GB" sz="1800" dirty="0">
                <a:latin typeface="18thCentury" pitchFamily="2" charset="0"/>
              </a:rPr>
              <a:t>By Samuel Akintomide</a:t>
            </a:r>
          </a:p>
        </p:txBody>
      </p:sp>
      <p:sp>
        <p:nvSpPr>
          <p:cNvPr id="11" name="Subtitle 2">
            <a:extLst>
              <a:ext uri="{FF2B5EF4-FFF2-40B4-BE49-F238E27FC236}">
                <a16:creationId xmlns:a16="http://schemas.microsoft.com/office/drawing/2014/main" id="{9563B2BA-0AF2-DF2E-D42E-94CC843FDC5C}"/>
              </a:ext>
            </a:extLst>
          </p:cNvPr>
          <p:cNvSpPr>
            <a:spLocks noGrp="1"/>
          </p:cNvSpPr>
          <p:nvPr>
            <p:ph type="subTitle" idx="1"/>
          </p:nvPr>
        </p:nvSpPr>
        <p:spPr>
          <a:xfrm>
            <a:off x="-3810493" y="3601279"/>
            <a:ext cx="3175000" cy="574409"/>
          </a:xfrm>
        </p:spPr>
        <p:txBody>
          <a:bodyPr>
            <a:normAutofit/>
          </a:bodyPr>
          <a:lstStyle/>
          <a:p>
            <a:pPr algn="r"/>
            <a:r>
              <a:rPr lang="en-GB" sz="1600" dirty="0">
                <a:effectLst/>
                <a:latin typeface="18thCentury" pitchFamily="2" charset="0"/>
                <a:ea typeface="Calibri" panose="020F0502020204030204" pitchFamily="34" charset="0"/>
                <a:cs typeface="Times New Roman" panose="02020603050405020304" pitchFamily="18" charset="0"/>
              </a:rPr>
              <a:t>All-terrain Robotic Transportation and Exploration System </a:t>
            </a:r>
            <a:endParaRPr lang="en-GB" sz="2000" dirty="0">
              <a:latin typeface="18thCentury" pitchFamily="2" charset="0"/>
            </a:endParaRPr>
          </a:p>
        </p:txBody>
      </p:sp>
      <p:sp>
        <p:nvSpPr>
          <p:cNvPr id="15" name="Title 1">
            <a:extLst>
              <a:ext uri="{FF2B5EF4-FFF2-40B4-BE49-F238E27FC236}">
                <a16:creationId xmlns:a16="http://schemas.microsoft.com/office/drawing/2014/main" id="{2CF8B553-7F84-4B48-8C8C-8294402C16ED}"/>
              </a:ext>
            </a:extLst>
          </p:cNvPr>
          <p:cNvSpPr>
            <a:spLocks noGrp="1"/>
          </p:cNvSpPr>
          <p:nvPr>
            <p:ph type="ctrTitle"/>
          </p:nvPr>
        </p:nvSpPr>
        <p:spPr>
          <a:xfrm>
            <a:off x="-4394443" y="2414652"/>
            <a:ext cx="4199467" cy="1169599"/>
          </a:xfrm>
        </p:spPr>
        <p:txBody>
          <a:bodyPr>
            <a:normAutofit fontScale="90000"/>
          </a:bodyPr>
          <a:lstStyle/>
          <a:p>
            <a:r>
              <a:rPr lang="en-GB" sz="8000" b="1" dirty="0">
                <a:latin typeface="+mn-lt"/>
              </a:rPr>
              <a:t>ARTEx</a:t>
            </a:r>
            <a:r>
              <a:rPr lang="en-GB" sz="8000" dirty="0"/>
              <a:t> </a:t>
            </a:r>
          </a:p>
        </p:txBody>
      </p:sp>
    </p:spTree>
    <p:extLst>
      <p:ext uri="{BB962C8B-B14F-4D97-AF65-F5344CB8AC3E}">
        <p14:creationId xmlns:p14="http://schemas.microsoft.com/office/powerpoint/2010/main" val="614205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285E1C-C5AE-07E3-79BD-B79B8CBBCF9A}"/>
              </a:ext>
            </a:extLst>
          </p:cNvPr>
          <p:cNvSpPr/>
          <p:nvPr/>
        </p:nvSpPr>
        <p:spPr>
          <a:xfrm>
            <a:off x="0" y="4013200"/>
            <a:ext cx="12192000" cy="284480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The Upper Frame </a:t>
            </a:r>
          </a:p>
          <a:p>
            <a:pPr algn="ctr"/>
            <a:endParaRPr lang="en-GB" dirty="0"/>
          </a:p>
          <a:p>
            <a:pPr algn="ctr"/>
            <a:r>
              <a:rPr lang="en-GB" dirty="0"/>
              <a:t>The Upper frame is what holds the components used mainly for the drone functionality.</a:t>
            </a:r>
          </a:p>
          <a:p>
            <a:pPr algn="ctr"/>
            <a:r>
              <a:rPr lang="en-GB" dirty="0"/>
              <a:t>It has 4 areas for motors to slot into and area in the centre for the different microcontrollers to attach to. </a:t>
            </a:r>
          </a:p>
          <a:p>
            <a:pPr algn="ctr"/>
            <a:r>
              <a:rPr lang="en-GB" dirty="0"/>
              <a:t>The area in the centre holds 3 different microcontrollers. </a:t>
            </a:r>
          </a:p>
          <a:p>
            <a:pPr algn="ctr"/>
            <a:r>
              <a:rPr lang="en-GB" dirty="0"/>
              <a:t>It also has a number of areas used for the organisation of the wires.</a:t>
            </a: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116B9D8E-94C7-4544-CD7E-E539FFF823E2}"/>
                  </a:ext>
                </a:extLst>
              </p:cNvPr>
              <p:cNvGraphicFramePr>
                <a:graphicFrameLocks noChangeAspect="1"/>
              </p:cNvGraphicFramePr>
              <p:nvPr>
                <p:extLst>
                  <p:ext uri="{D42A27DB-BD31-4B8C-83A1-F6EECF244321}">
                    <p14:modId xmlns:p14="http://schemas.microsoft.com/office/powerpoint/2010/main" val="946857553"/>
                  </p:ext>
                </p:extLst>
              </p:nvPr>
            </p:nvGraphicFramePr>
            <p:xfrm>
              <a:off x="-1403780" y="5660941"/>
              <a:ext cx="9501903" cy="7254959"/>
            </p:xfrm>
            <a:graphic>
              <a:graphicData uri="http://schemas.microsoft.com/office/drawing/2017/model3d">
                <am3d:model3d r:embed="rId2">
                  <am3d:spPr>
                    <a:xfrm>
                      <a:off x="0" y="0"/>
                      <a:ext cx="9501903" cy="7254959"/>
                    </a:xfrm>
                    <a:prstGeom prst="rect">
                      <a:avLst/>
                    </a:prstGeom>
                  </am3d:spPr>
                  <am3d:camera>
                    <am3d:pos x="0" y="0" z="65090964"/>
                    <am3d:up dx="0" dy="36000000" dz="0"/>
                    <am3d:lookAt x="0" y="0" z="0"/>
                    <am3d:perspective fov="2700000"/>
                  </am3d:camera>
                  <am3d:trans>
                    <am3d:meterPerModelUnit n="9074" d="1000000"/>
                    <am3d:preTrans dx="165435" dy="1890099" dz="-1432085"/>
                    <am3d:scale>
                      <am3d:sx n="1000000" d="1000000"/>
                      <am3d:sy n="1000000" d="1000000"/>
                      <am3d:sz n="1000000" d="1000000"/>
                    </am3d:scale>
                    <am3d:rot ax="8700000" ay="-1800000" az="-9600000"/>
                    <am3d:postTrans dx="0" dy="0" dz="0"/>
                  </am3d:trans>
                  <am3d:raster rName="Office3DRenderer" rVer="16.0.8326">
                    <am3d:blip r:embed="rId3"/>
                  </am3d:raster>
                  <am3d:objViewport viewportSz="122058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116B9D8E-94C7-4544-CD7E-E539FFF823E2}"/>
                  </a:ext>
                </a:extLst>
              </p:cNvPr>
              <p:cNvPicPr>
                <a:picLocks noGrp="1" noRot="1" noChangeAspect="1" noMove="1" noResize="1" noEditPoints="1" noAdjustHandles="1" noChangeArrowheads="1" noChangeShapeType="1" noCrop="1"/>
              </p:cNvPicPr>
              <p:nvPr/>
            </p:nvPicPr>
            <p:blipFill>
              <a:blip r:embed="rId3"/>
              <a:stretch>
                <a:fillRect/>
              </a:stretch>
            </p:blipFill>
            <p:spPr>
              <a:xfrm>
                <a:off x="-1403780" y="5660941"/>
                <a:ext cx="9501903" cy="725495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F19FBDB0-7C7A-4965-09B2-3A3CA3388439}"/>
                  </a:ext>
                </a:extLst>
              </p:cNvPr>
              <p:cNvGraphicFramePr>
                <a:graphicFrameLocks noChangeAspect="1"/>
              </p:cNvGraphicFramePr>
              <p:nvPr>
                <p:extLst>
                  <p:ext uri="{D42A27DB-BD31-4B8C-83A1-F6EECF244321}">
                    <p14:modId xmlns:p14="http://schemas.microsoft.com/office/powerpoint/2010/main" val="3046823039"/>
                  </p:ext>
                </p:extLst>
              </p:nvPr>
            </p:nvGraphicFramePr>
            <p:xfrm>
              <a:off x="1561833" y="-1139614"/>
              <a:ext cx="8563237" cy="6277365"/>
            </p:xfrm>
            <a:graphic>
              <a:graphicData uri="http://schemas.microsoft.com/office/drawing/2017/model3d">
                <am3d:model3d r:embed="rId4">
                  <am3d:spPr>
                    <a:xfrm>
                      <a:off x="0" y="0"/>
                      <a:ext cx="8563237" cy="6277365"/>
                    </a:xfrm>
                    <a:prstGeom prst="rect">
                      <a:avLst/>
                    </a:prstGeom>
                  </am3d:spPr>
                  <am3d:camera>
                    <am3d:pos x="0" y="0" z="58689093"/>
                    <am3d:up dx="0" dy="36000000" dz="0"/>
                    <am3d:lookAt x="0" y="0" z="0"/>
                    <am3d:perspective fov="2700000"/>
                  </am3d:camera>
                  <am3d:trans>
                    <am3d:meterPerModelUnit n="9074" d="1000000"/>
                    <am3d:preTrans dx="165435" dy="114341" dz="-2296342"/>
                    <am3d:scale>
                      <am3d:sx n="1000000" d="1000000"/>
                      <am3d:sy n="1000000" d="1000000"/>
                      <am3d:sz n="1000000" d="1000000"/>
                    </am3d:scale>
                    <am3d:rot ax="8700000" ay="-1800000" az="-9600000"/>
                    <am3d:postTrans dx="0" dy="0" dz="0"/>
                  </am3d:trans>
                  <am3d:raster rName="Office3DRenderer" rVer="16.0.8326">
                    <am3d:blip r:embed="rId5"/>
                  </am3d:raster>
                  <am3d:objViewport viewportSz="97865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F19FBDB0-7C7A-4965-09B2-3A3CA3388439}"/>
                  </a:ext>
                </a:extLst>
              </p:cNvPr>
              <p:cNvPicPr>
                <a:picLocks noGrp="1" noRot="1" noChangeAspect="1" noMove="1" noResize="1" noEditPoints="1" noAdjustHandles="1" noChangeArrowheads="1" noChangeShapeType="1" noCrop="1"/>
              </p:cNvPicPr>
              <p:nvPr/>
            </p:nvPicPr>
            <p:blipFill>
              <a:blip r:embed="rId5"/>
              <a:stretch>
                <a:fillRect/>
              </a:stretch>
            </p:blipFill>
            <p:spPr>
              <a:xfrm>
                <a:off x="1561833" y="-1139614"/>
                <a:ext cx="8563237" cy="627736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19D4AEEC-49AD-30C8-F96C-58344EEB543D}"/>
                  </a:ext>
                </a:extLst>
              </p:cNvPr>
              <p:cNvGraphicFramePr>
                <a:graphicFrameLocks noChangeAspect="1"/>
              </p:cNvGraphicFramePr>
              <p:nvPr>
                <p:extLst>
                  <p:ext uri="{D42A27DB-BD31-4B8C-83A1-F6EECF244321}">
                    <p14:modId xmlns:p14="http://schemas.microsoft.com/office/powerpoint/2010/main" val="3851706664"/>
                  </p:ext>
                </p:extLst>
              </p:nvPr>
            </p:nvGraphicFramePr>
            <p:xfrm>
              <a:off x="9247023" y="4627490"/>
              <a:ext cx="10103230" cy="9874693"/>
            </p:xfrm>
            <a:graphic>
              <a:graphicData uri="http://schemas.microsoft.com/office/drawing/2017/model3d">
                <am3d:model3d r:embed="rId6">
                  <am3d:spPr>
                    <a:xfrm>
                      <a:off x="0" y="0"/>
                      <a:ext cx="10103230" cy="9874693"/>
                    </a:xfrm>
                    <a:prstGeom prst="rect">
                      <a:avLst/>
                    </a:prstGeom>
                  </am3d:spPr>
                  <am3d:camera>
                    <am3d:pos x="0" y="0" z="61087074"/>
                    <am3d:up dx="0" dy="36000000" dz="0"/>
                    <am3d:lookAt x="0" y="0" z="0"/>
                    <am3d:perspective fov="2700000"/>
                  </am3d:camera>
                  <am3d:trans>
                    <am3d:meterPerModelUnit n="16699" d="1000000"/>
                    <am3d:preTrans dx="313407" dy="9017815" dz="2660823"/>
                    <am3d:scale>
                      <am3d:sx n="1000000" d="1000000"/>
                      <am3d:sy n="1000000" d="1000000"/>
                      <am3d:sz n="1000000" d="1000000"/>
                    </am3d:scale>
                    <am3d:rot ax="8700000" ay="-1800000" az="-9600000"/>
                    <am3d:postTrans dx="0" dy="0" dz="0"/>
                  </am3d:trans>
                  <am3d:raster rName="Office3DRenderer" rVer="16.0.8326">
                    <am3d:blip r:embed="rId7"/>
                  </am3d:raster>
                  <am3d:objViewport viewportSz="117029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19D4AEEC-49AD-30C8-F96C-58344EEB543D}"/>
                  </a:ext>
                </a:extLst>
              </p:cNvPr>
              <p:cNvPicPr>
                <a:picLocks noGrp="1" noRot="1" noChangeAspect="1" noMove="1" noResize="1" noEditPoints="1" noAdjustHandles="1" noChangeArrowheads="1" noChangeShapeType="1" noCrop="1"/>
              </p:cNvPicPr>
              <p:nvPr/>
            </p:nvPicPr>
            <p:blipFill>
              <a:blip r:embed="rId7"/>
              <a:stretch>
                <a:fillRect/>
              </a:stretch>
            </p:blipFill>
            <p:spPr>
              <a:xfrm>
                <a:off x="9247023" y="4627490"/>
                <a:ext cx="10103230" cy="9874693"/>
              </a:xfrm>
              <a:prstGeom prst="rect">
                <a:avLst/>
              </a:prstGeom>
            </p:spPr>
          </p:pic>
        </mc:Fallback>
      </mc:AlternateContent>
    </p:spTree>
    <p:extLst>
      <p:ext uri="{BB962C8B-B14F-4D97-AF65-F5344CB8AC3E}">
        <p14:creationId xmlns:p14="http://schemas.microsoft.com/office/powerpoint/2010/main" val="350389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285E1C-C5AE-07E3-79BD-B79B8CBBCF9A}"/>
              </a:ext>
            </a:extLst>
          </p:cNvPr>
          <p:cNvSpPr/>
          <p:nvPr/>
        </p:nvSpPr>
        <p:spPr>
          <a:xfrm>
            <a:off x="0" y="0"/>
            <a:ext cx="12192000" cy="284480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F19FBDB0-7C7A-4965-09B2-3A3CA3388439}"/>
                  </a:ext>
                </a:extLst>
              </p:cNvPr>
              <p:cNvGraphicFramePr>
                <a:graphicFrameLocks noChangeAspect="1"/>
              </p:cNvGraphicFramePr>
              <p:nvPr>
                <p:extLst>
                  <p:ext uri="{D42A27DB-BD31-4B8C-83A1-F6EECF244321}">
                    <p14:modId xmlns:p14="http://schemas.microsoft.com/office/powerpoint/2010/main" val="3968850590"/>
                  </p:ext>
                </p:extLst>
              </p:nvPr>
            </p:nvGraphicFramePr>
            <p:xfrm>
              <a:off x="1814381" y="5316703"/>
              <a:ext cx="8563237" cy="6277365"/>
            </p:xfrm>
            <a:graphic>
              <a:graphicData uri="http://schemas.microsoft.com/office/drawing/2017/model3d">
                <am3d:model3d r:embed="rId2">
                  <am3d:spPr>
                    <a:xfrm>
                      <a:off x="0" y="0"/>
                      <a:ext cx="8563237" cy="6277365"/>
                    </a:xfrm>
                    <a:prstGeom prst="rect">
                      <a:avLst/>
                    </a:prstGeom>
                  </am3d:spPr>
                  <am3d:camera>
                    <am3d:pos x="0" y="0" z="58689093"/>
                    <am3d:up dx="0" dy="36000000" dz="0"/>
                    <am3d:lookAt x="0" y="0" z="0"/>
                    <am3d:perspective fov="2700000"/>
                  </am3d:camera>
                  <am3d:trans>
                    <am3d:meterPerModelUnit n="9074" d="1000000"/>
                    <am3d:preTrans dx="165435" dy="114341" dz="-2296342"/>
                    <am3d:scale>
                      <am3d:sx n="1000000" d="1000000"/>
                      <am3d:sy n="1000000" d="1000000"/>
                      <am3d:sz n="1000000" d="1000000"/>
                    </am3d:scale>
                    <am3d:rot ax="8700000" ay="-1800000" az="-9600000"/>
                    <am3d:postTrans dx="0" dy="0" dz="0"/>
                  </am3d:trans>
                  <am3d:raster rName="Office3DRenderer" rVer="16.0.8326">
                    <am3d:blip r:embed="rId3"/>
                  </am3d:raster>
                  <am3d:objViewport viewportSz="97865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F19FBDB0-7C7A-4965-09B2-3A3CA3388439}"/>
                  </a:ext>
                </a:extLst>
              </p:cNvPr>
              <p:cNvPicPr>
                <a:picLocks noGrp="1" noRot="1" noChangeAspect="1" noMove="1" noResize="1" noEditPoints="1" noAdjustHandles="1" noChangeArrowheads="1" noChangeShapeType="1" noCrop="1"/>
              </p:cNvPicPr>
              <p:nvPr/>
            </p:nvPicPr>
            <p:blipFill>
              <a:blip r:embed="rId3"/>
              <a:stretch>
                <a:fillRect/>
              </a:stretch>
            </p:blipFill>
            <p:spPr>
              <a:xfrm>
                <a:off x="1814381" y="5316703"/>
                <a:ext cx="8563237" cy="627736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19D4AEEC-49AD-30C8-F96C-58344EEB543D}"/>
                  </a:ext>
                </a:extLst>
              </p:cNvPr>
              <p:cNvGraphicFramePr>
                <a:graphicFrameLocks noChangeAspect="1"/>
              </p:cNvGraphicFramePr>
              <p:nvPr>
                <p:extLst>
                  <p:ext uri="{D42A27DB-BD31-4B8C-83A1-F6EECF244321}">
                    <p14:modId xmlns:p14="http://schemas.microsoft.com/office/powerpoint/2010/main" val="2048617218"/>
                  </p:ext>
                </p:extLst>
              </p:nvPr>
            </p:nvGraphicFramePr>
            <p:xfrm>
              <a:off x="2585335" y="-401710"/>
              <a:ext cx="7427727" cy="7259710"/>
            </p:xfrm>
            <a:graphic>
              <a:graphicData uri="http://schemas.microsoft.com/office/drawing/2017/model3d">
                <am3d:model3d r:embed="rId4">
                  <am3d:spPr>
                    <a:xfrm>
                      <a:off x="0" y="0"/>
                      <a:ext cx="7427727" cy="7259710"/>
                    </a:xfrm>
                    <a:prstGeom prst="rect">
                      <a:avLst/>
                    </a:prstGeom>
                  </am3d:spPr>
                  <am3d:camera>
                    <am3d:pos x="0" y="0" z="61087074"/>
                    <am3d:up dx="0" dy="36000000" dz="0"/>
                    <am3d:lookAt x="0" y="0" z="0"/>
                    <am3d:perspective fov="2700000"/>
                  </am3d:camera>
                  <am3d:trans>
                    <am3d:meterPerModelUnit n="16699" d="1000000"/>
                    <am3d:preTrans dx="313407" dy="9017815" dz="2660823"/>
                    <am3d:scale>
                      <am3d:sx n="1000000" d="1000000"/>
                      <am3d:sy n="1000000" d="1000000"/>
                      <am3d:sz n="1000000" d="1000000"/>
                    </am3d:scale>
                    <am3d:rot ax="8700000" ay="-1800000" az="-9600000"/>
                    <am3d:postTrans dx="0" dy="0" dz="0"/>
                  </am3d:trans>
                  <am3d:raster rName="Office3DRenderer" rVer="16.0.8326">
                    <am3d:blip r:embed="rId5"/>
                  </am3d:raster>
                  <am3d:objViewport viewportSz="85305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19D4AEEC-49AD-30C8-F96C-58344EEB543D}"/>
                  </a:ext>
                </a:extLst>
              </p:cNvPr>
              <p:cNvPicPr>
                <a:picLocks noGrp="1" noRot="1" noChangeAspect="1" noMove="1" noResize="1" noEditPoints="1" noAdjustHandles="1" noChangeArrowheads="1" noChangeShapeType="1" noCrop="1"/>
              </p:cNvPicPr>
              <p:nvPr/>
            </p:nvPicPr>
            <p:blipFill>
              <a:blip r:embed="rId5"/>
              <a:stretch>
                <a:fillRect/>
              </a:stretch>
            </p:blipFill>
            <p:spPr>
              <a:xfrm>
                <a:off x="2585335" y="-401710"/>
                <a:ext cx="7427727" cy="725971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141A7FA8-DBE1-AE9C-2A32-C11B055D4AAF}"/>
                  </a:ext>
                </a:extLst>
              </p:cNvPr>
              <p:cNvGraphicFramePr>
                <a:graphicFrameLocks noChangeAspect="1"/>
              </p:cNvGraphicFramePr>
              <p:nvPr>
                <p:extLst>
                  <p:ext uri="{D42A27DB-BD31-4B8C-83A1-F6EECF244321}">
                    <p14:modId xmlns:p14="http://schemas.microsoft.com/office/powerpoint/2010/main" val="408976708"/>
                  </p:ext>
                </p:extLst>
              </p:nvPr>
            </p:nvGraphicFramePr>
            <p:xfrm>
              <a:off x="14367204" y="2320457"/>
              <a:ext cx="4420104" cy="3217767"/>
            </p:xfrm>
            <a:graphic>
              <a:graphicData uri="http://schemas.microsoft.com/office/drawing/2017/model3d">
                <am3d:model3d r:embed="rId6">
                  <am3d:spPr>
                    <a:xfrm>
                      <a:off x="0" y="0"/>
                      <a:ext cx="4420104" cy="3217767"/>
                    </a:xfrm>
                    <a:prstGeom prst="rect">
                      <a:avLst/>
                    </a:prstGeom>
                  </am3d:spPr>
                  <am3d:camera>
                    <am3d:pos x="0" y="0" z="57064391"/>
                    <am3d:up dx="0" dy="36000000" dz="0"/>
                    <am3d:lookAt x="0" y="0" z="0"/>
                    <am3d:perspective fov="2700000"/>
                  </am3d:camera>
                  <am3d:trans>
                    <am3d:meterPerModelUnit n="26534" d="1000000"/>
                    <am3d:preTrans dx="523304" dy="33194628" dz="2033347"/>
                    <am3d:scale>
                      <am3d:sx n="1000000" d="1000000"/>
                      <am3d:sy n="1000000" d="1000000"/>
                      <am3d:sz n="1000000" d="1000000"/>
                    </am3d:scale>
                    <am3d:rot ax="8700000" ay="-1800000" az="-9600000"/>
                    <am3d:postTrans dx="0" dy="0" dz="0"/>
                  </am3d:trans>
                  <am3d:raster rName="Office3DRenderer" rVer="16.0.8326">
                    <am3d:blip r:embed="rId7"/>
                  </am3d:raster>
                  <am3d:objViewport viewportSz="44762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141A7FA8-DBE1-AE9C-2A32-C11B055D4AAF}"/>
                  </a:ext>
                </a:extLst>
              </p:cNvPr>
              <p:cNvPicPr>
                <a:picLocks noGrp="1" noRot="1" noChangeAspect="1" noMove="1" noResize="1" noEditPoints="1" noAdjustHandles="1" noChangeArrowheads="1" noChangeShapeType="1" noCrop="1"/>
              </p:cNvPicPr>
              <p:nvPr/>
            </p:nvPicPr>
            <p:blipFill>
              <a:blip r:embed="rId7"/>
              <a:stretch>
                <a:fillRect/>
              </a:stretch>
            </p:blipFill>
            <p:spPr>
              <a:xfrm>
                <a:off x="14367204" y="2320457"/>
                <a:ext cx="4420104" cy="321776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569AF5E8-4ECC-653C-DC80-8320CE40238D}"/>
                  </a:ext>
                </a:extLst>
              </p:cNvPr>
              <p:cNvGraphicFramePr>
                <a:graphicFrameLocks noChangeAspect="1"/>
              </p:cNvGraphicFramePr>
              <p:nvPr>
                <p:extLst>
                  <p:ext uri="{D42A27DB-BD31-4B8C-83A1-F6EECF244321}">
                    <p14:modId xmlns:p14="http://schemas.microsoft.com/office/powerpoint/2010/main" val="3343512782"/>
                  </p:ext>
                </p:extLst>
              </p:nvPr>
            </p:nvGraphicFramePr>
            <p:xfrm>
              <a:off x="11264900" y="2075614"/>
              <a:ext cx="6270570" cy="4546599"/>
            </p:xfrm>
            <a:graphic>
              <a:graphicData uri="http://schemas.microsoft.com/office/drawing/2017/model3d">
                <am3d:model3d r:embed="rId8">
                  <am3d:spPr>
                    <a:xfrm>
                      <a:off x="0" y="0"/>
                      <a:ext cx="6270570" cy="4546599"/>
                    </a:xfrm>
                    <a:prstGeom prst="rect">
                      <a:avLst/>
                    </a:prstGeom>
                  </am3d:spPr>
                  <am3d:camera>
                    <am3d:pos x="0" y="0" z="59614262"/>
                    <am3d:up dx="0" dy="36000000" dz="0"/>
                    <am3d:lookAt x="0" y="0" z="0"/>
                    <am3d:perspective fov="2700000"/>
                  </am3d:camera>
                  <am3d:trans>
                    <am3d:meterPerModelUnit n="17909" d="1000000"/>
                    <am3d:preTrans dx="336118" dy="18053032" dz="1549307"/>
                    <am3d:scale>
                      <am3d:sx n="1000000" d="1000000"/>
                      <am3d:sy n="1000000" d="1000000"/>
                      <am3d:sz n="1000000" d="1000000"/>
                    </am3d:scale>
                    <am3d:rot ax="8700000" ay="-1800000" az="-9600000"/>
                    <am3d:postTrans dx="0" dy="0" dz="0"/>
                  </am3d:trans>
                  <am3d:raster rName="Office3DRenderer" rVer="16.0.8326">
                    <am3d:blip r:embed="rId9"/>
                  </am3d:raster>
                  <am3d:objViewport viewportSz="63640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569AF5E8-4ECC-653C-DC80-8320CE40238D}"/>
                  </a:ext>
                </a:extLst>
              </p:cNvPr>
              <p:cNvPicPr>
                <a:picLocks noGrp="1" noRot="1" noChangeAspect="1" noMove="1" noResize="1" noEditPoints="1" noAdjustHandles="1" noChangeArrowheads="1" noChangeShapeType="1" noCrop="1"/>
              </p:cNvPicPr>
              <p:nvPr/>
            </p:nvPicPr>
            <p:blipFill>
              <a:blip r:embed="rId9"/>
              <a:stretch>
                <a:fillRect/>
              </a:stretch>
            </p:blipFill>
            <p:spPr>
              <a:xfrm>
                <a:off x="11264900" y="2075614"/>
                <a:ext cx="6270570" cy="4546599"/>
              </a:xfrm>
              <a:prstGeom prst="rect">
                <a:avLst/>
              </a:prstGeom>
            </p:spPr>
          </p:pic>
        </mc:Fallback>
      </mc:AlternateContent>
      <p:sp>
        <p:nvSpPr>
          <p:cNvPr id="4" name="TextBox 3">
            <a:extLst>
              <a:ext uri="{FF2B5EF4-FFF2-40B4-BE49-F238E27FC236}">
                <a16:creationId xmlns:a16="http://schemas.microsoft.com/office/drawing/2014/main" id="{6071BDD7-BE34-9B27-BAC2-A6639C854EC8}"/>
              </a:ext>
            </a:extLst>
          </p:cNvPr>
          <p:cNvSpPr txBox="1"/>
          <p:nvPr/>
        </p:nvSpPr>
        <p:spPr>
          <a:xfrm>
            <a:off x="4934155" y="577796"/>
            <a:ext cx="2323688" cy="400110"/>
          </a:xfrm>
          <a:prstGeom prst="rect">
            <a:avLst/>
          </a:prstGeom>
          <a:noFill/>
        </p:spPr>
        <p:txBody>
          <a:bodyPr wrap="square" rtlCol="0">
            <a:spAutoFit/>
          </a:bodyPr>
          <a:lstStyle/>
          <a:p>
            <a:r>
              <a:rPr lang="en-GB" sz="2000" dirty="0">
                <a:solidFill>
                  <a:schemeClr val="bg1"/>
                </a:solidFill>
              </a:rPr>
              <a:t>The Lower Body</a:t>
            </a:r>
          </a:p>
        </p:txBody>
      </p:sp>
      <p:sp>
        <p:nvSpPr>
          <p:cNvPr id="5" name="TextBox 4">
            <a:extLst>
              <a:ext uri="{FF2B5EF4-FFF2-40B4-BE49-F238E27FC236}">
                <a16:creationId xmlns:a16="http://schemas.microsoft.com/office/drawing/2014/main" id="{56AD4C8B-FCC7-5BD7-2C23-7ECCDA75400D}"/>
              </a:ext>
            </a:extLst>
          </p:cNvPr>
          <p:cNvSpPr txBox="1"/>
          <p:nvPr/>
        </p:nvSpPr>
        <p:spPr>
          <a:xfrm>
            <a:off x="7779313" y="234930"/>
            <a:ext cx="4408954" cy="2585323"/>
          </a:xfrm>
          <a:prstGeom prst="rect">
            <a:avLst/>
          </a:prstGeom>
          <a:noFill/>
        </p:spPr>
        <p:txBody>
          <a:bodyPr wrap="square" rtlCol="0">
            <a:spAutoFit/>
          </a:bodyPr>
          <a:lstStyle/>
          <a:p>
            <a:r>
              <a:rPr lang="en-GB" sz="1800" dirty="0">
                <a:solidFill>
                  <a:schemeClr val="bg1"/>
                </a:solidFill>
                <a:effectLst/>
                <a:ea typeface="Calibri" panose="020F0502020204030204" pitchFamily="34" charset="0"/>
                <a:cs typeface="Times New Roman" panose="02020603050405020304" pitchFamily="18" charset="0"/>
              </a:rPr>
              <a:t>The main reason for integrating the designs of a hovercraft is that hovercrafts excel in speed and perform not just on water but on rough surfaces as well. They fall into the three primary categories being amphibious, non-amphibious, and semi-amphibious. Weight also plays a crucial role in the design, prompting the use of lightweight material</a:t>
            </a:r>
            <a:endParaRPr lang="en-GB" dirty="0">
              <a:solidFill>
                <a:schemeClr val="bg1"/>
              </a:solidFill>
            </a:endParaRPr>
          </a:p>
        </p:txBody>
      </p:sp>
      <p:sp>
        <p:nvSpPr>
          <p:cNvPr id="7" name="TextBox 6">
            <a:extLst>
              <a:ext uri="{FF2B5EF4-FFF2-40B4-BE49-F238E27FC236}">
                <a16:creationId xmlns:a16="http://schemas.microsoft.com/office/drawing/2014/main" id="{D2F3B778-339A-8C80-0604-529F7DE2F02E}"/>
              </a:ext>
            </a:extLst>
          </p:cNvPr>
          <p:cNvSpPr txBox="1"/>
          <p:nvPr/>
        </p:nvSpPr>
        <p:spPr>
          <a:xfrm>
            <a:off x="-25539" y="234930"/>
            <a:ext cx="4408954" cy="2031325"/>
          </a:xfrm>
          <a:prstGeom prst="rect">
            <a:avLst/>
          </a:prstGeom>
          <a:noFill/>
        </p:spPr>
        <p:txBody>
          <a:bodyPr wrap="square" rtlCol="0">
            <a:spAutoFit/>
          </a:bodyPr>
          <a:lstStyle/>
          <a:p>
            <a:r>
              <a:rPr lang="en-GB" sz="1800" dirty="0">
                <a:solidFill>
                  <a:schemeClr val="bg1"/>
                </a:solidFill>
                <a:effectLst/>
                <a:ea typeface="Calibri" panose="020F0502020204030204" pitchFamily="34" charset="0"/>
                <a:cs typeface="Times New Roman" panose="02020603050405020304" pitchFamily="18" charset="0"/>
              </a:rPr>
              <a:t>The base is a hovercraft. This will aid it when travelling along a variety of surfaces. Compared to conventional boats, hovercrafts are far superior in performance due to reduced drag and lower horsepower requirements meaning higher speeds and lower fuel consumption. </a:t>
            </a:r>
            <a:endParaRPr lang="en-GB" dirty="0">
              <a:solidFill>
                <a:schemeClr val="bg1"/>
              </a:solidFill>
            </a:endParaRPr>
          </a:p>
        </p:txBody>
      </p:sp>
    </p:spTree>
    <p:extLst>
      <p:ext uri="{BB962C8B-B14F-4D97-AF65-F5344CB8AC3E}">
        <p14:creationId xmlns:p14="http://schemas.microsoft.com/office/powerpoint/2010/main" val="242405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285E1C-C5AE-07E3-79BD-B79B8CBBCF9A}"/>
              </a:ext>
            </a:extLst>
          </p:cNvPr>
          <p:cNvSpPr/>
          <p:nvPr/>
        </p:nvSpPr>
        <p:spPr>
          <a:xfrm>
            <a:off x="0" y="0"/>
            <a:ext cx="12192000" cy="284480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dirty="0">
                <a:solidFill>
                  <a:schemeClr val="bg1"/>
                </a:solidFill>
              </a:rPr>
              <a:t>The lower body is comprised of 4 different pieces.</a:t>
            </a:r>
          </a:p>
          <a:p>
            <a:pPr algn="ctr"/>
            <a:r>
              <a:rPr lang="en-GB" dirty="0">
                <a:solidFill>
                  <a:schemeClr val="bg1"/>
                </a:solidFill>
              </a:rPr>
              <a:t>The main point of the body is the hold the central motor used for inflating the skirts and the IR sensor used for distance identification so that the user doesn’t have to manually inflate the skirts themselves.  </a:t>
            </a:r>
          </a:p>
          <a:p>
            <a:pPr algn="ctr"/>
            <a:r>
              <a:rPr lang="en-GB" dirty="0"/>
              <a:t> </a:t>
            </a:r>
          </a:p>
        </p:txBody>
      </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19D4AEEC-49AD-30C8-F96C-58344EEB543D}"/>
                  </a:ext>
                </a:extLst>
              </p:cNvPr>
              <p:cNvGraphicFramePr>
                <a:graphicFrameLocks noChangeAspect="1"/>
              </p:cNvGraphicFramePr>
              <p:nvPr>
                <p:extLst>
                  <p:ext uri="{D42A27DB-BD31-4B8C-83A1-F6EECF244321}">
                    <p14:modId xmlns:p14="http://schemas.microsoft.com/office/powerpoint/2010/main" val="3713843658"/>
                  </p:ext>
                </p:extLst>
              </p:nvPr>
            </p:nvGraphicFramePr>
            <p:xfrm>
              <a:off x="-101600" y="2844800"/>
              <a:ext cx="5391198" cy="3721100"/>
            </p:xfrm>
            <a:graphic>
              <a:graphicData uri="http://schemas.microsoft.com/office/drawing/2017/model3d">
                <am3d:model3d r:embed="rId2">
                  <am3d:spPr>
                    <a:xfrm>
                      <a:off x="0" y="0"/>
                      <a:ext cx="5391198" cy="3721100"/>
                    </a:xfrm>
                    <a:prstGeom prst="rect">
                      <a:avLst/>
                    </a:prstGeom>
                  </am3d:spPr>
                  <am3d:camera>
                    <am3d:pos x="0" y="0" z="61087074"/>
                    <am3d:up dx="0" dy="36000000" dz="0"/>
                    <am3d:lookAt x="0" y="0" z="0"/>
                    <am3d:perspective fov="2700000"/>
                  </am3d:camera>
                  <am3d:trans>
                    <am3d:meterPerModelUnit n="16699" d="1000000"/>
                    <am3d:preTrans dx="313407" dy="9017815" dz="2660823"/>
                    <am3d:scale>
                      <am3d:sx n="1000000" d="1000000"/>
                      <am3d:sy n="1000000" d="1000000"/>
                      <am3d:sz n="1000000" d="1000000"/>
                    </am3d:scale>
                    <am3d:rot ax="16200000" ay="18000000" az="5400000"/>
                    <am3d:postTrans dx="0" dy="0" dz="0"/>
                  </am3d:trans>
                  <am3d:raster rName="Office3DRenderer" rVer="16.0.8326">
                    <am3d:blip r:embed="rId3"/>
                  </am3d:raster>
                  <am3d:objViewport viewportSz="65631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19D4AEEC-49AD-30C8-F96C-58344EEB543D}"/>
                  </a:ext>
                </a:extLst>
              </p:cNvPr>
              <p:cNvPicPr>
                <a:picLocks noGrp="1" noRot="1" noChangeAspect="1" noMove="1" noResize="1" noEditPoints="1" noAdjustHandles="1" noChangeArrowheads="1" noChangeShapeType="1" noCrop="1"/>
              </p:cNvPicPr>
              <p:nvPr/>
            </p:nvPicPr>
            <p:blipFill>
              <a:blip r:embed="rId3"/>
              <a:stretch>
                <a:fillRect/>
              </a:stretch>
            </p:blipFill>
            <p:spPr>
              <a:xfrm>
                <a:off x="-101600" y="2844800"/>
                <a:ext cx="5391198" cy="372110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141A7FA8-DBE1-AE9C-2A32-C11B055D4AAF}"/>
                  </a:ext>
                </a:extLst>
              </p:cNvPr>
              <p:cNvGraphicFramePr>
                <a:graphicFrameLocks noChangeAspect="1"/>
              </p:cNvGraphicFramePr>
              <p:nvPr>
                <p:extLst>
                  <p:ext uri="{D42A27DB-BD31-4B8C-83A1-F6EECF244321}">
                    <p14:modId xmlns:p14="http://schemas.microsoft.com/office/powerpoint/2010/main" val="614551696"/>
                  </p:ext>
                </p:extLst>
              </p:nvPr>
            </p:nvGraphicFramePr>
            <p:xfrm>
              <a:off x="6324600" y="5151463"/>
              <a:ext cx="3806398" cy="1414437"/>
            </p:xfrm>
            <a:graphic>
              <a:graphicData uri="http://schemas.microsoft.com/office/drawing/2017/model3d">
                <am3d:model3d r:embed="rId4">
                  <am3d:spPr>
                    <a:xfrm>
                      <a:off x="0" y="0"/>
                      <a:ext cx="3806398" cy="1414437"/>
                    </a:xfrm>
                    <a:prstGeom prst="rect">
                      <a:avLst/>
                    </a:prstGeom>
                  </am3d:spPr>
                  <am3d:camera>
                    <am3d:pos x="0" y="0" z="57064391"/>
                    <am3d:up dx="0" dy="36000000" dz="0"/>
                    <am3d:lookAt x="0" y="0" z="0"/>
                    <am3d:perspective fov="2700000"/>
                  </am3d:camera>
                  <am3d:trans>
                    <am3d:meterPerModelUnit n="26534" d="1000000"/>
                    <am3d:preTrans dx="523304" dy="33194628" dz="2033347"/>
                    <am3d:scale>
                      <am3d:sx n="1000000" d="1000000"/>
                      <am3d:sy n="1000000" d="1000000"/>
                      <am3d:sz n="1000000" d="1000000"/>
                    </am3d:scale>
                    <am3d:rot ax="16200000" ay="18000000" az="5400000"/>
                    <am3d:postTrans dx="0" dy="0" dz="0"/>
                  </am3d:trans>
                  <am3d:raster rName="Office3DRenderer" rVer="16.0.8326">
                    <am3d:blip r:embed="rId5"/>
                  </am3d:raster>
                  <am3d:objViewport viewportSz="40307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141A7FA8-DBE1-AE9C-2A32-C11B055D4AAF}"/>
                  </a:ext>
                </a:extLst>
              </p:cNvPr>
              <p:cNvPicPr>
                <a:picLocks noGrp="1" noRot="1" noChangeAspect="1" noMove="1" noResize="1" noEditPoints="1" noAdjustHandles="1" noChangeArrowheads="1" noChangeShapeType="1" noCrop="1"/>
              </p:cNvPicPr>
              <p:nvPr/>
            </p:nvPicPr>
            <p:blipFill>
              <a:blip r:embed="rId5"/>
              <a:stretch>
                <a:fillRect/>
              </a:stretch>
            </p:blipFill>
            <p:spPr>
              <a:xfrm>
                <a:off x="6324600" y="5151463"/>
                <a:ext cx="3806398" cy="141443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569AF5E8-4ECC-653C-DC80-8320CE40238D}"/>
                  </a:ext>
                </a:extLst>
              </p:cNvPr>
              <p:cNvGraphicFramePr>
                <a:graphicFrameLocks noChangeAspect="1"/>
              </p:cNvGraphicFramePr>
              <p:nvPr>
                <p:extLst>
                  <p:ext uri="{D42A27DB-BD31-4B8C-83A1-F6EECF244321}">
                    <p14:modId xmlns:p14="http://schemas.microsoft.com/office/powerpoint/2010/main" val="2431427568"/>
                  </p:ext>
                </p:extLst>
              </p:nvPr>
            </p:nvGraphicFramePr>
            <p:xfrm>
              <a:off x="5182183" y="2938322"/>
              <a:ext cx="5863003" cy="2429156"/>
            </p:xfrm>
            <a:graphic>
              <a:graphicData uri="http://schemas.microsoft.com/office/drawing/2017/model3d">
                <am3d:model3d r:embed="rId6">
                  <am3d:spPr>
                    <a:xfrm>
                      <a:off x="0" y="0"/>
                      <a:ext cx="5863003" cy="2429156"/>
                    </a:xfrm>
                    <a:prstGeom prst="rect">
                      <a:avLst/>
                    </a:prstGeom>
                  </am3d:spPr>
                  <am3d:camera>
                    <am3d:pos x="0" y="0" z="59614262"/>
                    <am3d:up dx="0" dy="36000000" dz="0"/>
                    <am3d:lookAt x="0" y="0" z="0"/>
                    <am3d:perspective fov="2700000"/>
                  </am3d:camera>
                  <am3d:trans>
                    <am3d:meterPerModelUnit n="17909" d="1000000"/>
                    <am3d:preTrans dx="336118" dy="18053032" dz="1549307"/>
                    <am3d:scale>
                      <am3d:sx n="1000000" d="1000000"/>
                      <am3d:sy n="1000000" d="1000000"/>
                      <am3d:sz n="1000000" d="1000000"/>
                    </am3d:scale>
                    <am3d:rot ax="16200000" ay="18000000" az="5400000"/>
                    <am3d:postTrans dx="0" dy="0" dz="0"/>
                  </am3d:trans>
                  <am3d:raster rName="Office3DRenderer" rVer="16.0.8326">
                    <am3d:blip r:embed="rId7"/>
                  </am3d:raster>
                  <am3d:objViewport viewportSz="63640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569AF5E8-4ECC-653C-DC80-8320CE40238D}"/>
                  </a:ext>
                </a:extLst>
              </p:cNvPr>
              <p:cNvPicPr>
                <a:picLocks noGrp="1" noRot="1" noChangeAspect="1" noMove="1" noResize="1" noEditPoints="1" noAdjustHandles="1" noChangeArrowheads="1" noChangeShapeType="1" noCrop="1"/>
              </p:cNvPicPr>
              <p:nvPr/>
            </p:nvPicPr>
            <p:blipFill>
              <a:blip r:embed="rId7"/>
              <a:stretch>
                <a:fillRect/>
              </a:stretch>
            </p:blipFill>
            <p:spPr>
              <a:xfrm>
                <a:off x="5182183" y="2938322"/>
                <a:ext cx="5863003" cy="2429156"/>
              </a:xfrm>
              <a:prstGeom prst="rect">
                <a:avLst/>
              </a:prstGeom>
            </p:spPr>
          </p:pic>
        </mc:Fallback>
      </mc:AlternateContent>
    </p:spTree>
    <p:extLst>
      <p:ext uri="{BB962C8B-B14F-4D97-AF65-F5344CB8AC3E}">
        <p14:creationId xmlns:p14="http://schemas.microsoft.com/office/powerpoint/2010/main" val="524690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285E1C-C5AE-07E3-79BD-B79B8CBBCF9A}"/>
              </a:ext>
            </a:extLst>
          </p:cNvPr>
          <p:cNvSpPr/>
          <p:nvPr/>
        </p:nvSpPr>
        <p:spPr>
          <a:xfrm>
            <a:off x="6096000" y="0"/>
            <a:ext cx="6096000" cy="685800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On  the bottom, the lower body holds the skirt. To hold the skirt in place the lower body connects to two skirt clips. </a:t>
            </a:r>
          </a:p>
          <a:p>
            <a:pPr algn="ctr"/>
            <a:r>
              <a:rPr lang="en-GB" dirty="0"/>
              <a:t>These skirt clips hold the skirt in place and allow air to travel out through the bottom to enable the floating affect.</a:t>
            </a:r>
          </a:p>
          <a:p>
            <a:pPr algn="ctr"/>
            <a:endParaRPr lang="en-GB" dirty="0"/>
          </a:p>
          <a:p>
            <a:pPr algn="ctr"/>
            <a:r>
              <a:rPr lang="en-GB" sz="1800" dirty="0">
                <a:effectLst/>
                <a:ea typeface="Calibri" panose="020F0502020204030204" pitchFamily="34" charset="0"/>
                <a:cs typeface="Times New Roman" panose="02020603050405020304" pitchFamily="18" charset="0"/>
              </a:rPr>
              <a:t>There are holes surrounding this motor holder to aid air intake.</a:t>
            </a:r>
            <a:endParaRPr lang="en-GB" dirty="0"/>
          </a:p>
        </p:txBody>
      </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19D4AEEC-49AD-30C8-F96C-58344EEB543D}"/>
                  </a:ext>
                </a:extLst>
              </p:cNvPr>
              <p:cNvGraphicFramePr>
                <a:graphicFrameLocks noChangeAspect="1"/>
              </p:cNvGraphicFramePr>
              <p:nvPr>
                <p:extLst>
                  <p:ext uri="{D42A27DB-BD31-4B8C-83A1-F6EECF244321}">
                    <p14:modId xmlns:p14="http://schemas.microsoft.com/office/powerpoint/2010/main" val="1567861552"/>
                  </p:ext>
                </p:extLst>
              </p:nvPr>
            </p:nvGraphicFramePr>
            <p:xfrm>
              <a:off x="292100" y="114300"/>
              <a:ext cx="5391198" cy="3721100"/>
            </p:xfrm>
            <a:graphic>
              <a:graphicData uri="http://schemas.microsoft.com/office/drawing/2017/model3d">
                <am3d:model3d r:embed="rId2">
                  <am3d:spPr>
                    <a:xfrm>
                      <a:off x="0" y="0"/>
                      <a:ext cx="5391198" cy="3721100"/>
                    </a:xfrm>
                    <a:prstGeom prst="rect">
                      <a:avLst/>
                    </a:prstGeom>
                  </am3d:spPr>
                  <am3d:camera>
                    <am3d:pos x="0" y="0" z="61087074"/>
                    <am3d:up dx="0" dy="36000000" dz="0"/>
                    <am3d:lookAt x="0" y="0" z="0"/>
                    <am3d:perspective fov="2700000"/>
                  </am3d:camera>
                  <am3d:trans>
                    <am3d:meterPerModelUnit n="16699" d="1000000"/>
                    <am3d:preTrans dx="313407" dy="9017815" dz="2660823"/>
                    <am3d:scale>
                      <am3d:sx n="1000000" d="1000000"/>
                      <am3d:sy n="1000000" d="1000000"/>
                      <am3d:sz n="1000000" d="1000000"/>
                    </am3d:scale>
                    <am3d:rot ax="16200000" ay="18000000" az="5400000"/>
                    <am3d:postTrans dx="0" dy="0" dz="0"/>
                  </am3d:trans>
                  <am3d:raster rName="Office3DRenderer" rVer="16.0.8326">
                    <am3d:blip r:embed="rId3"/>
                  </am3d:raster>
                  <am3d:objViewport viewportSz="65631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19D4AEEC-49AD-30C8-F96C-58344EEB543D}"/>
                  </a:ext>
                </a:extLst>
              </p:cNvPr>
              <p:cNvPicPr>
                <a:picLocks noGrp="1" noRot="1" noChangeAspect="1" noMove="1" noResize="1" noEditPoints="1" noAdjustHandles="1" noChangeArrowheads="1" noChangeShapeType="1" noCrop="1"/>
              </p:cNvPicPr>
              <p:nvPr/>
            </p:nvPicPr>
            <p:blipFill>
              <a:blip r:embed="rId3"/>
              <a:stretch>
                <a:fillRect/>
              </a:stretch>
            </p:blipFill>
            <p:spPr>
              <a:xfrm>
                <a:off x="292100" y="114300"/>
                <a:ext cx="5391198" cy="372110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141A7FA8-DBE1-AE9C-2A32-C11B055D4AAF}"/>
                  </a:ext>
                </a:extLst>
              </p:cNvPr>
              <p:cNvGraphicFramePr>
                <a:graphicFrameLocks noChangeAspect="1"/>
              </p:cNvGraphicFramePr>
              <p:nvPr>
                <p:extLst>
                  <p:ext uri="{D42A27DB-BD31-4B8C-83A1-F6EECF244321}">
                    <p14:modId xmlns:p14="http://schemas.microsoft.com/office/powerpoint/2010/main" val="2702415336"/>
                  </p:ext>
                </p:extLst>
              </p:nvPr>
            </p:nvGraphicFramePr>
            <p:xfrm>
              <a:off x="1482749" y="5240364"/>
              <a:ext cx="3009900" cy="1118463"/>
            </p:xfrm>
            <a:graphic>
              <a:graphicData uri="http://schemas.microsoft.com/office/drawing/2017/model3d">
                <am3d:model3d r:embed="rId4">
                  <am3d:spPr>
                    <a:xfrm>
                      <a:off x="0" y="0"/>
                      <a:ext cx="3009900" cy="1118463"/>
                    </a:xfrm>
                    <a:prstGeom prst="rect">
                      <a:avLst/>
                    </a:prstGeom>
                  </am3d:spPr>
                  <am3d:camera>
                    <am3d:pos x="0" y="0" z="57064391"/>
                    <am3d:up dx="0" dy="36000000" dz="0"/>
                    <am3d:lookAt x="0" y="0" z="0"/>
                    <am3d:perspective fov="2700000"/>
                  </am3d:camera>
                  <am3d:trans>
                    <am3d:meterPerModelUnit n="26534" d="1000000"/>
                    <am3d:preTrans dx="523304" dy="33194628" dz="2033347"/>
                    <am3d:scale>
                      <am3d:sx n="1000000" d="1000000"/>
                      <am3d:sy n="1000000" d="1000000"/>
                      <am3d:sz n="1000000" d="1000000"/>
                    </am3d:scale>
                    <am3d:rot ax="16200000" ay="18000000" az="5400000"/>
                    <am3d:postTrans dx="0" dy="0" dz="0"/>
                  </am3d:trans>
                  <am3d:raster rName="Office3DRenderer" rVer="16.0.8326">
                    <am3d:blip r:embed="rId5"/>
                  </am3d:raster>
                  <am3d:objViewport viewportSz="31873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141A7FA8-DBE1-AE9C-2A32-C11B055D4AAF}"/>
                  </a:ext>
                </a:extLst>
              </p:cNvPr>
              <p:cNvPicPr>
                <a:picLocks noGrp="1" noRot="1" noChangeAspect="1" noMove="1" noResize="1" noEditPoints="1" noAdjustHandles="1" noChangeArrowheads="1" noChangeShapeType="1" noCrop="1"/>
              </p:cNvPicPr>
              <p:nvPr/>
            </p:nvPicPr>
            <p:blipFill>
              <a:blip r:embed="rId5"/>
              <a:stretch>
                <a:fillRect/>
              </a:stretch>
            </p:blipFill>
            <p:spPr>
              <a:xfrm>
                <a:off x="1482749" y="5240364"/>
                <a:ext cx="3009900" cy="111846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569AF5E8-4ECC-653C-DC80-8320CE40238D}"/>
                  </a:ext>
                </a:extLst>
              </p:cNvPr>
              <p:cNvGraphicFramePr>
                <a:graphicFrameLocks noChangeAspect="1"/>
              </p:cNvGraphicFramePr>
              <p:nvPr>
                <p:extLst>
                  <p:ext uri="{D42A27DB-BD31-4B8C-83A1-F6EECF244321}">
                    <p14:modId xmlns:p14="http://schemas.microsoft.com/office/powerpoint/2010/main" val="2890326452"/>
                  </p:ext>
                </p:extLst>
              </p:nvPr>
            </p:nvGraphicFramePr>
            <p:xfrm>
              <a:off x="177800" y="3052622"/>
              <a:ext cx="5505498" cy="2281035"/>
            </p:xfrm>
            <a:graphic>
              <a:graphicData uri="http://schemas.microsoft.com/office/drawing/2017/model3d">
                <am3d:model3d r:embed="rId6">
                  <am3d:spPr>
                    <a:xfrm>
                      <a:off x="0" y="0"/>
                      <a:ext cx="5505498" cy="2281035"/>
                    </a:xfrm>
                    <a:prstGeom prst="rect">
                      <a:avLst/>
                    </a:prstGeom>
                  </am3d:spPr>
                  <am3d:camera>
                    <am3d:pos x="0" y="0" z="59614262"/>
                    <am3d:up dx="0" dy="36000000" dz="0"/>
                    <am3d:lookAt x="0" y="0" z="0"/>
                    <am3d:perspective fov="2700000"/>
                  </am3d:camera>
                  <am3d:trans>
                    <am3d:meterPerModelUnit n="17909" d="1000000"/>
                    <am3d:preTrans dx="336118" dy="18053032" dz="1549307"/>
                    <am3d:scale>
                      <am3d:sx n="1000000" d="1000000"/>
                      <am3d:sy n="1000000" d="1000000"/>
                      <am3d:sz n="1000000" d="1000000"/>
                    </am3d:scale>
                    <am3d:rot ax="16200000" ay="18000000" az="5400000"/>
                    <am3d:postTrans dx="0" dy="0" dz="0"/>
                  </am3d:trans>
                  <am3d:raster rName="Office3DRenderer" rVer="16.0.8326">
                    <am3d:blip r:embed="rId7"/>
                  </am3d:raster>
                  <am3d:objViewport viewportSz="59759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569AF5E8-4ECC-653C-DC80-8320CE40238D}"/>
                  </a:ext>
                </a:extLst>
              </p:cNvPr>
              <p:cNvPicPr>
                <a:picLocks noGrp="1" noRot="1" noChangeAspect="1" noMove="1" noResize="1" noEditPoints="1" noAdjustHandles="1" noChangeArrowheads="1" noChangeShapeType="1" noCrop="1"/>
              </p:cNvPicPr>
              <p:nvPr/>
            </p:nvPicPr>
            <p:blipFill>
              <a:blip r:embed="rId7"/>
              <a:stretch>
                <a:fillRect/>
              </a:stretch>
            </p:blipFill>
            <p:spPr>
              <a:xfrm>
                <a:off x="177800" y="3052622"/>
                <a:ext cx="5505498" cy="228103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9AEE693A-33FC-D370-1924-3E8B072204D6}"/>
                  </a:ext>
                </a:extLst>
              </p:cNvPr>
              <p:cNvGraphicFramePr>
                <a:graphicFrameLocks noChangeAspect="1"/>
              </p:cNvGraphicFramePr>
              <p:nvPr>
                <p:extLst>
                  <p:ext uri="{D42A27DB-BD31-4B8C-83A1-F6EECF244321}">
                    <p14:modId xmlns:p14="http://schemas.microsoft.com/office/powerpoint/2010/main" val="165999714"/>
                  </p:ext>
                </p:extLst>
              </p:nvPr>
            </p:nvGraphicFramePr>
            <p:xfrm>
              <a:off x="12899501" y="-27103"/>
              <a:ext cx="7445378" cy="6912205"/>
            </p:xfrm>
            <a:graphic>
              <a:graphicData uri="http://schemas.microsoft.com/office/drawing/2017/model3d">
                <am3d:model3d r:embed="rId8">
                  <am3d:spPr>
                    <a:xfrm>
                      <a:off x="0" y="0"/>
                      <a:ext cx="7445378" cy="6912205"/>
                    </a:xfrm>
                    <a:prstGeom prst="rect">
                      <a:avLst/>
                    </a:prstGeom>
                  </am3d:spPr>
                  <am3d:camera>
                    <am3d:pos x="0" y="0" z="65090964"/>
                    <am3d:up dx="0" dy="36000000" dz="0"/>
                    <am3d:lookAt x="0" y="0" z="0"/>
                    <am3d:perspective fov="2700000"/>
                  </am3d:camera>
                  <am3d:trans>
                    <am3d:meterPerModelUnit n="9074" d="1000000"/>
                    <am3d:preTrans dx="165435" dy="1890099" dz="-1432085"/>
                    <am3d:scale>
                      <am3d:sx n="1000000" d="1000000"/>
                      <am3d:sy n="1000000" d="1000000"/>
                      <am3d:sz n="1000000" d="1000000"/>
                    </am3d:scale>
                    <am3d:rot ax="16200000" ay="18000000" az="5400000"/>
                    <am3d:postTrans dx="0" dy="0" dz="0"/>
                  </am3d:trans>
                  <am3d:raster rName="Office3DRenderer" rVer="16.0.8326">
                    <am3d:blip r:embed="rId9"/>
                  </am3d:raster>
                  <am3d:objViewport viewportSz="122058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9AEE693A-33FC-D370-1924-3E8B072204D6}"/>
                  </a:ext>
                </a:extLst>
              </p:cNvPr>
              <p:cNvPicPr>
                <a:picLocks noGrp="1" noRot="1" noChangeAspect="1" noMove="1" noResize="1" noEditPoints="1" noAdjustHandles="1" noChangeArrowheads="1" noChangeShapeType="1" noCrop="1"/>
              </p:cNvPicPr>
              <p:nvPr/>
            </p:nvPicPr>
            <p:blipFill>
              <a:blip r:embed="rId9"/>
              <a:stretch>
                <a:fillRect/>
              </a:stretch>
            </p:blipFill>
            <p:spPr>
              <a:xfrm>
                <a:off x="12899501" y="-27103"/>
                <a:ext cx="7445378" cy="6912205"/>
              </a:xfrm>
              <a:prstGeom prst="rect">
                <a:avLst/>
              </a:prstGeom>
            </p:spPr>
          </p:pic>
        </mc:Fallback>
      </mc:AlternateContent>
    </p:spTree>
    <p:extLst>
      <p:ext uri="{BB962C8B-B14F-4D97-AF65-F5344CB8AC3E}">
        <p14:creationId xmlns:p14="http://schemas.microsoft.com/office/powerpoint/2010/main" val="1462571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285E1C-C5AE-07E3-79BD-B79B8CBBCF9A}"/>
              </a:ext>
            </a:extLst>
          </p:cNvPr>
          <p:cNvSpPr/>
          <p:nvPr/>
        </p:nvSpPr>
        <p:spPr>
          <a:xfrm>
            <a:off x="0" y="-1"/>
            <a:ext cx="5505498" cy="685800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The full build looks like so</a:t>
            </a:r>
          </a:p>
          <a:p>
            <a:pPr algn="ctr"/>
            <a:endParaRPr lang="en-GB" dirty="0"/>
          </a:p>
          <a:p>
            <a:pPr algn="ctr"/>
            <a:r>
              <a:rPr lang="en-GB" sz="1800" dirty="0">
                <a:effectLst/>
                <a:ea typeface="Calibri" panose="020F0502020204030204" pitchFamily="34" charset="0"/>
                <a:cs typeface="Times New Roman" panose="02020603050405020304" pitchFamily="18" charset="0"/>
              </a:rPr>
              <a:t>This build is smaller in height than and allows for the addition of multiple components such as the BMP280, ADXL345 and even an IR sensor.</a:t>
            </a:r>
            <a:endParaRPr lang="en-GB" dirty="0"/>
          </a:p>
          <a:p>
            <a:pPr algn="ctr"/>
            <a:r>
              <a:rPr lang="en-GB" dirty="0"/>
              <a:t> </a:t>
            </a:r>
          </a:p>
        </p:txBody>
      </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19D4AEEC-49AD-30C8-F96C-58344EEB543D}"/>
                  </a:ext>
                </a:extLst>
              </p:cNvPr>
              <p:cNvGraphicFramePr>
                <a:graphicFrameLocks noChangeAspect="1"/>
              </p:cNvGraphicFramePr>
              <p:nvPr>
                <p:extLst>
                  <p:ext uri="{D42A27DB-BD31-4B8C-83A1-F6EECF244321}">
                    <p14:modId xmlns:p14="http://schemas.microsoft.com/office/powerpoint/2010/main" val="4110695435"/>
                  </p:ext>
                </p:extLst>
              </p:nvPr>
            </p:nvGraphicFramePr>
            <p:xfrm>
              <a:off x="-5511800" y="114300"/>
              <a:ext cx="5391198" cy="3721100"/>
            </p:xfrm>
            <a:graphic>
              <a:graphicData uri="http://schemas.microsoft.com/office/drawing/2017/model3d">
                <am3d:model3d r:embed="rId2">
                  <am3d:spPr>
                    <a:xfrm>
                      <a:off x="0" y="0"/>
                      <a:ext cx="5391198" cy="3721100"/>
                    </a:xfrm>
                    <a:prstGeom prst="rect">
                      <a:avLst/>
                    </a:prstGeom>
                  </am3d:spPr>
                  <am3d:camera>
                    <am3d:pos x="0" y="0" z="61087074"/>
                    <am3d:up dx="0" dy="36000000" dz="0"/>
                    <am3d:lookAt x="0" y="0" z="0"/>
                    <am3d:perspective fov="2700000"/>
                  </am3d:camera>
                  <am3d:trans>
                    <am3d:meterPerModelUnit n="16699" d="1000000"/>
                    <am3d:preTrans dx="313407" dy="9017815" dz="2660823"/>
                    <am3d:scale>
                      <am3d:sx n="1000000" d="1000000"/>
                      <am3d:sy n="1000000" d="1000000"/>
                      <am3d:sz n="1000000" d="1000000"/>
                    </am3d:scale>
                    <am3d:rot ax="16200000" ay="18000000" az="5400000"/>
                    <am3d:postTrans dx="0" dy="0" dz="0"/>
                  </am3d:trans>
                  <am3d:raster rName="Office3DRenderer" rVer="16.0.8326">
                    <am3d:blip r:embed="rId3"/>
                  </am3d:raster>
                  <am3d:objViewport viewportSz="65631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19D4AEEC-49AD-30C8-F96C-58344EEB543D}"/>
                  </a:ext>
                </a:extLst>
              </p:cNvPr>
              <p:cNvPicPr>
                <a:picLocks noGrp="1" noRot="1" noChangeAspect="1" noMove="1" noResize="1" noEditPoints="1" noAdjustHandles="1" noChangeArrowheads="1" noChangeShapeType="1" noCrop="1"/>
              </p:cNvPicPr>
              <p:nvPr/>
            </p:nvPicPr>
            <p:blipFill>
              <a:blip r:embed="rId3"/>
              <a:stretch>
                <a:fillRect/>
              </a:stretch>
            </p:blipFill>
            <p:spPr>
              <a:xfrm>
                <a:off x="-5511800" y="114300"/>
                <a:ext cx="5391198" cy="372110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141A7FA8-DBE1-AE9C-2A32-C11B055D4AAF}"/>
                  </a:ext>
                </a:extLst>
              </p:cNvPr>
              <p:cNvGraphicFramePr>
                <a:graphicFrameLocks noChangeAspect="1"/>
              </p:cNvGraphicFramePr>
              <p:nvPr>
                <p:extLst>
                  <p:ext uri="{D42A27DB-BD31-4B8C-83A1-F6EECF244321}">
                    <p14:modId xmlns:p14="http://schemas.microsoft.com/office/powerpoint/2010/main" val="396131607"/>
                  </p:ext>
                </p:extLst>
              </p:nvPr>
            </p:nvGraphicFramePr>
            <p:xfrm>
              <a:off x="-4321151" y="5240364"/>
              <a:ext cx="3009900" cy="1118463"/>
            </p:xfrm>
            <a:graphic>
              <a:graphicData uri="http://schemas.microsoft.com/office/drawing/2017/model3d">
                <am3d:model3d r:embed="rId4">
                  <am3d:spPr>
                    <a:xfrm>
                      <a:off x="0" y="0"/>
                      <a:ext cx="3009900" cy="1118463"/>
                    </a:xfrm>
                    <a:prstGeom prst="rect">
                      <a:avLst/>
                    </a:prstGeom>
                  </am3d:spPr>
                  <am3d:camera>
                    <am3d:pos x="0" y="0" z="57064391"/>
                    <am3d:up dx="0" dy="36000000" dz="0"/>
                    <am3d:lookAt x="0" y="0" z="0"/>
                    <am3d:perspective fov="2700000"/>
                  </am3d:camera>
                  <am3d:trans>
                    <am3d:meterPerModelUnit n="26534" d="1000000"/>
                    <am3d:preTrans dx="523304" dy="33194628" dz="2033347"/>
                    <am3d:scale>
                      <am3d:sx n="1000000" d="1000000"/>
                      <am3d:sy n="1000000" d="1000000"/>
                      <am3d:sz n="1000000" d="1000000"/>
                    </am3d:scale>
                    <am3d:rot ax="16200000" ay="18000000" az="5400000"/>
                    <am3d:postTrans dx="0" dy="0" dz="0"/>
                  </am3d:trans>
                  <am3d:raster rName="Office3DRenderer" rVer="16.0.8326">
                    <am3d:blip r:embed="rId5"/>
                  </am3d:raster>
                  <am3d:objViewport viewportSz="31873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141A7FA8-DBE1-AE9C-2A32-C11B055D4AAF}"/>
                  </a:ext>
                </a:extLst>
              </p:cNvPr>
              <p:cNvPicPr>
                <a:picLocks noGrp="1" noRot="1" noChangeAspect="1" noMove="1" noResize="1" noEditPoints="1" noAdjustHandles="1" noChangeArrowheads="1" noChangeShapeType="1" noCrop="1"/>
              </p:cNvPicPr>
              <p:nvPr/>
            </p:nvPicPr>
            <p:blipFill>
              <a:blip r:embed="rId5"/>
              <a:stretch>
                <a:fillRect/>
              </a:stretch>
            </p:blipFill>
            <p:spPr>
              <a:xfrm>
                <a:off x="-4321151" y="5240364"/>
                <a:ext cx="3009900" cy="111846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569AF5E8-4ECC-653C-DC80-8320CE40238D}"/>
                  </a:ext>
                </a:extLst>
              </p:cNvPr>
              <p:cNvGraphicFramePr>
                <a:graphicFrameLocks noChangeAspect="1"/>
              </p:cNvGraphicFramePr>
              <p:nvPr>
                <p:extLst>
                  <p:ext uri="{D42A27DB-BD31-4B8C-83A1-F6EECF244321}">
                    <p14:modId xmlns:p14="http://schemas.microsoft.com/office/powerpoint/2010/main" val="2912924640"/>
                  </p:ext>
                </p:extLst>
              </p:nvPr>
            </p:nvGraphicFramePr>
            <p:xfrm>
              <a:off x="-5626100" y="3052622"/>
              <a:ext cx="5505498" cy="2281035"/>
            </p:xfrm>
            <a:graphic>
              <a:graphicData uri="http://schemas.microsoft.com/office/drawing/2017/model3d">
                <am3d:model3d r:embed="rId6">
                  <am3d:spPr>
                    <a:xfrm>
                      <a:off x="0" y="0"/>
                      <a:ext cx="5505498" cy="2281035"/>
                    </a:xfrm>
                    <a:prstGeom prst="rect">
                      <a:avLst/>
                    </a:prstGeom>
                  </am3d:spPr>
                  <am3d:camera>
                    <am3d:pos x="0" y="0" z="59614262"/>
                    <am3d:up dx="0" dy="36000000" dz="0"/>
                    <am3d:lookAt x="0" y="0" z="0"/>
                    <am3d:perspective fov="2700000"/>
                  </am3d:camera>
                  <am3d:trans>
                    <am3d:meterPerModelUnit n="17909" d="1000000"/>
                    <am3d:preTrans dx="336118" dy="18053032" dz="1549307"/>
                    <am3d:scale>
                      <am3d:sx n="1000000" d="1000000"/>
                      <am3d:sy n="1000000" d="1000000"/>
                      <am3d:sz n="1000000" d="1000000"/>
                    </am3d:scale>
                    <am3d:rot ax="16200000" ay="18000000" az="5400000"/>
                    <am3d:postTrans dx="0" dy="0" dz="0"/>
                  </am3d:trans>
                  <am3d:raster rName="Office3DRenderer" rVer="16.0.8326">
                    <am3d:blip r:embed="rId7"/>
                  </am3d:raster>
                  <am3d:objViewport viewportSz="59759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569AF5E8-4ECC-653C-DC80-8320CE40238D}"/>
                  </a:ext>
                </a:extLst>
              </p:cNvPr>
              <p:cNvPicPr>
                <a:picLocks noGrp="1" noRot="1" noChangeAspect="1" noMove="1" noResize="1" noEditPoints="1" noAdjustHandles="1" noChangeArrowheads="1" noChangeShapeType="1" noCrop="1"/>
              </p:cNvPicPr>
              <p:nvPr/>
            </p:nvPicPr>
            <p:blipFill>
              <a:blip r:embed="rId7"/>
              <a:stretch>
                <a:fillRect/>
              </a:stretch>
            </p:blipFill>
            <p:spPr>
              <a:xfrm>
                <a:off x="-5626100" y="3052622"/>
                <a:ext cx="5505498" cy="228103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9AEE693A-33FC-D370-1924-3E8B072204D6}"/>
                  </a:ext>
                </a:extLst>
              </p:cNvPr>
              <p:cNvGraphicFramePr>
                <a:graphicFrameLocks noChangeAspect="1"/>
              </p:cNvGraphicFramePr>
              <p:nvPr>
                <p:extLst>
                  <p:ext uri="{D42A27DB-BD31-4B8C-83A1-F6EECF244321}">
                    <p14:modId xmlns:p14="http://schemas.microsoft.com/office/powerpoint/2010/main" val="567254875"/>
                  </p:ext>
                </p:extLst>
              </p:nvPr>
            </p:nvGraphicFramePr>
            <p:xfrm>
              <a:off x="4746622" y="379297"/>
              <a:ext cx="7445378" cy="6912205"/>
            </p:xfrm>
            <a:graphic>
              <a:graphicData uri="http://schemas.microsoft.com/office/drawing/2017/model3d">
                <am3d:model3d r:embed="rId8">
                  <am3d:spPr>
                    <a:xfrm>
                      <a:off x="0" y="0"/>
                      <a:ext cx="7445378" cy="6912205"/>
                    </a:xfrm>
                    <a:prstGeom prst="rect">
                      <a:avLst/>
                    </a:prstGeom>
                  </am3d:spPr>
                  <am3d:camera>
                    <am3d:pos x="0" y="0" z="65090964"/>
                    <am3d:up dx="0" dy="36000000" dz="0"/>
                    <am3d:lookAt x="0" y="0" z="0"/>
                    <am3d:perspective fov="2700000"/>
                  </am3d:camera>
                  <am3d:trans>
                    <am3d:meterPerModelUnit n="9074" d="1000000"/>
                    <am3d:preTrans dx="165435" dy="1890099" dz="-1432085"/>
                    <am3d:scale>
                      <am3d:sx n="1000000" d="1000000"/>
                      <am3d:sy n="1000000" d="1000000"/>
                      <am3d:sz n="1000000" d="1000000"/>
                    </am3d:scale>
                    <am3d:rot ax="16200000" ay="18000000" az="5400000"/>
                    <am3d:postTrans dx="0" dy="0" dz="0"/>
                  </am3d:trans>
                  <am3d:raster rName="Office3DRenderer" rVer="16.0.8326">
                    <am3d:blip r:embed="rId9"/>
                  </am3d:raster>
                  <am3d:objViewport viewportSz="122058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9AEE693A-33FC-D370-1924-3E8B072204D6}"/>
                  </a:ext>
                </a:extLst>
              </p:cNvPr>
              <p:cNvPicPr>
                <a:picLocks noGrp="1" noRot="1" noChangeAspect="1" noMove="1" noResize="1" noEditPoints="1" noAdjustHandles="1" noChangeArrowheads="1" noChangeShapeType="1" noCrop="1"/>
              </p:cNvPicPr>
              <p:nvPr/>
            </p:nvPicPr>
            <p:blipFill>
              <a:blip r:embed="rId9"/>
              <a:stretch>
                <a:fillRect/>
              </a:stretch>
            </p:blipFill>
            <p:spPr>
              <a:xfrm>
                <a:off x="4746622" y="379297"/>
                <a:ext cx="7445378" cy="6912205"/>
              </a:xfrm>
              <a:prstGeom prst="rect">
                <a:avLst/>
              </a:prstGeom>
            </p:spPr>
          </p:pic>
        </mc:Fallback>
      </mc:AlternateContent>
    </p:spTree>
    <p:extLst>
      <p:ext uri="{BB962C8B-B14F-4D97-AF65-F5344CB8AC3E}">
        <p14:creationId xmlns:p14="http://schemas.microsoft.com/office/powerpoint/2010/main" val="2686951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285E1C-C5AE-07E3-79BD-B79B8CBBCF9A}"/>
              </a:ext>
            </a:extLst>
          </p:cNvPr>
          <p:cNvSpPr/>
          <p:nvPr/>
        </p:nvSpPr>
        <p:spPr>
          <a:xfrm>
            <a:off x="0" y="-1"/>
            <a:ext cx="4711700" cy="685800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THE END </a:t>
            </a: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9AEE693A-33FC-D370-1924-3E8B072204D6}"/>
                  </a:ext>
                </a:extLst>
              </p:cNvPr>
              <p:cNvGraphicFramePr>
                <a:graphicFrameLocks noChangeAspect="1"/>
              </p:cNvGraphicFramePr>
              <p:nvPr/>
            </p:nvGraphicFramePr>
            <p:xfrm>
              <a:off x="2518721" y="296608"/>
              <a:ext cx="9673279" cy="6264781"/>
            </p:xfrm>
            <a:graphic>
              <a:graphicData uri="http://schemas.microsoft.com/office/drawing/2017/model3d">
                <am3d:model3d r:embed="rId2">
                  <am3d:spPr>
                    <a:xfrm>
                      <a:off x="0" y="0"/>
                      <a:ext cx="9673279" cy="6264781"/>
                    </a:xfrm>
                    <a:prstGeom prst="rect">
                      <a:avLst/>
                    </a:prstGeom>
                  </am3d:spPr>
                  <am3d:camera>
                    <am3d:pos x="0" y="0" z="65090964"/>
                    <am3d:up dx="0" dy="36000000" dz="0"/>
                    <am3d:lookAt x="0" y="0" z="0"/>
                    <am3d:perspective fov="2700000"/>
                  </am3d:camera>
                  <am3d:trans>
                    <am3d:meterPerModelUnit n="9074" d="1000000"/>
                    <am3d:preTrans dx="165435" dy="1890099" dz="-1432085"/>
                    <am3d:scale>
                      <am3d:sx n="1000000" d="1000000"/>
                      <am3d:sy n="1000000" d="1000000"/>
                      <am3d:sz n="1000000" d="1000000"/>
                    </am3d:scale>
                    <am3d:rot ax="2145520" ay="-1564990" az="-1011033"/>
                    <am3d:postTrans dx="0" dy="0" dz="0"/>
                  </am3d:trans>
                  <am3d:raster rName="Office3DRenderer" rVer="16.0.8326">
                    <am3d:blip r:embed="rId3"/>
                  </am3d:raster>
                  <am3d:objViewport viewportSz="122058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9AEE693A-33FC-D370-1924-3E8B072204D6}"/>
                  </a:ext>
                </a:extLst>
              </p:cNvPr>
              <p:cNvPicPr>
                <a:picLocks noGrp="1" noRot="1" noChangeAspect="1" noMove="1" noResize="1" noEditPoints="1" noAdjustHandles="1" noChangeArrowheads="1" noChangeShapeType="1" noCrop="1"/>
              </p:cNvPicPr>
              <p:nvPr/>
            </p:nvPicPr>
            <p:blipFill>
              <a:blip r:embed="rId3"/>
              <a:stretch>
                <a:fillRect/>
              </a:stretch>
            </p:blipFill>
            <p:spPr>
              <a:xfrm>
                <a:off x="2518721" y="296608"/>
                <a:ext cx="9673279" cy="6264781"/>
              </a:xfrm>
              <a:prstGeom prst="rect">
                <a:avLst/>
              </a:prstGeom>
            </p:spPr>
          </p:pic>
        </mc:Fallback>
      </mc:AlternateContent>
    </p:spTree>
    <p:extLst>
      <p:ext uri="{BB962C8B-B14F-4D97-AF65-F5344CB8AC3E}">
        <p14:creationId xmlns:p14="http://schemas.microsoft.com/office/powerpoint/2010/main" val="3564446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285E1C-C5AE-07E3-79BD-B79B8CBBCF9A}"/>
              </a:ext>
            </a:extLst>
          </p:cNvPr>
          <p:cNvSpPr/>
          <p:nvPr/>
        </p:nvSpPr>
        <p:spPr>
          <a:xfrm>
            <a:off x="0" y="-1"/>
            <a:ext cx="12192000" cy="685800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THE END </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pic>
        <p:nvPicPr>
          <p:cNvPr id="10" name="Picture 9" descr="A green drone with white propellers and wires&#10;&#10;Description automatically generated">
            <a:extLst>
              <a:ext uri="{FF2B5EF4-FFF2-40B4-BE49-F238E27FC236}">
                <a16:creationId xmlns:a16="http://schemas.microsoft.com/office/drawing/2014/main" id="{09CD184E-9A96-03E6-7BBA-338332DF6FFC}"/>
              </a:ext>
            </a:extLst>
          </p:cNvPr>
          <p:cNvPicPr>
            <a:picLocks noChangeAspect="1"/>
          </p:cNvPicPr>
          <p:nvPr/>
        </p:nvPicPr>
        <p:blipFill rotWithShape="1">
          <a:blip r:embed="rId2">
            <a:extLst>
              <a:ext uri="{28A0092B-C50C-407E-A947-70E740481C1C}">
                <a14:useLocalDpi xmlns:a14="http://schemas.microsoft.com/office/drawing/2010/main" val="0"/>
              </a:ext>
            </a:extLst>
          </a:blip>
          <a:srcRect l="6018" t="20370" r="16760" b="19506"/>
          <a:stretch/>
        </p:blipFill>
        <p:spPr>
          <a:xfrm>
            <a:off x="2565400" y="1430867"/>
            <a:ext cx="7061200" cy="4123267"/>
          </a:xfrm>
          <a:prstGeom prst="rect">
            <a:avLst/>
          </a:prstGeom>
        </p:spPr>
      </p:pic>
    </p:spTree>
    <p:extLst>
      <p:ext uri="{BB962C8B-B14F-4D97-AF65-F5344CB8AC3E}">
        <p14:creationId xmlns:p14="http://schemas.microsoft.com/office/powerpoint/2010/main" val="77034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13B41819C3940499EC128B1AF2E4054" ma:contentTypeVersion="5" ma:contentTypeDescription="Create a new document." ma:contentTypeScope="" ma:versionID="e0d3f6887aaa80c663b7b4c167fb5444">
  <xsd:schema xmlns:xsd="http://www.w3.org/2001/XMLSchema" xmlns:xs="http://www.w3.org/2001/XMLSchema" xmlns:p="http://schemas.microsoft.com/office/2006/metadata/properties" xmlns:ns3="3127747f-6f6d-4fd1-bcfc-39a52bf0a935" targetNamespace="http://schemas.microsoft.com/office/2006/metadata/properties" ma:root="true" ma:fieldsID="886d8ef79cdc940c127662fccb1c7dd9" ns3:_="">
    <xsd:import namespace="3127747f-6f6d-4fd1-bcfc-39a52bf0a935"/>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27747f-6f6d-4fd1-bcfc-39a52bf0a9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3127747f-6f6d-4fd1-bcfc-39a52bf0a935" xsi:nil="true"/>
  </documentManagement>
</p:properties>
</file>

<file path=customXml/itemProps1.xml><?xml version="1.0" encoding="utf-8"?>
<ds:datastoreItem xmlns:ds="http://schemas.openxmlformats.org/officeDocument/2006/customXml" ds:itemID="{C9536B7C-2AAC-4F39-825F-ED480894F3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27747f-6f6d-4fd1-bcfc-39a52bf0a9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C59822-B1DA-4FE5-8AE2-883D2BD62B11}">
  <ds:schemaRefs>
    <ds:schemaRef ds:uri="http://schemas.microsoft.com/sharepoint/v3/contenttype/forms"/>
  </ds:schemaRefs>
</ds:datastoreItem>
</file>

<file path=customXml/itemProps3.xml><?xml version="1.0" encoding="utf-8"?>
<ds:datastoreItem xmlns:ds="http://schemas.openxmlformats.org/officeDocument/2006/customXml" ds:itemID="{19F961C7-2B8C-465A-A7AF-95537D19D02E}">
  <ds:schemaRefs>
    <ds:schemaRef ds:uri="http://purl.org/dc/terms/"/>
    <ds:schemaRef ds:uri="http://purl.org/dc/elements/1.1/"/>
    <ds:schemaRef ds:uri="http://schemas.microsoft.com/office/infopath/2007/PartnerControls"/>
    <ds:schemaRef ds:uri="http://purl.org/dc/dcmitype/"/>
    <ds:schemaRef ds:uri="http://schemas.microsoft.com/office/2006/documentManagement/types"/>
    <ds:schemaRef ds:uri="http://www.w3.org/XML/1998/namespace"/>
    <ds:schemaRef ds:uri="http://schemas.openxmlformats.org/package/2006/metadata/core-properties"/>
    <ds:schemaRef ds:uri="3127747f-6f6d-4fd1-bcfc-39a52bf0a93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100</TotalTime>
  <Words>423</Words>
  <Application>Microsoft Office PowerPoint</Application>
  <PresentationFormat>Widescreen</PresentationFormat>
  <Paragraphs>57</Paragraphs>
  <Slides>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18thCentury</vt:lpstr>
      <vt:lpstr>Aptos</vt:lpstr>
      <vt:lpstr>Aptos Display</vt:lpstr>
      <vt:lpstr>Arial</vt:lpstr>
      <vt:lpstr>Calibri</vt:lpstr>
      <vt:lpstr>Office Theme</vt:lpstr>
      <vt:lpstr>ARTEx </vt:lpstr>
      <vt:lpstr>ARTEx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ARTEx</dc:title>
  <dc:creator>Samuel Akintomide</dc:creator>
  <cp:lastModifiedBy>Samuel Akintomide</cp:lastModifiedBy>
  <cp:revision>7</cp:revision>
  <dcterms:created xsi:type="dcterms:W3CDTF">2024-05-06T14:36:47Z</dcterms:created>
  <dcterms:modified xsi:type="dcterms:W3CDTF">2024-05-15T14:33:44Z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0x010100113B41819C3940499EC128B1AF2E4054</vt:lpwstr>
  </property>
</Properties>
</file>